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slideshow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6">
  <p:sldMasterIdLst>
    <p:sldMasterId id="2147483672" r:id="rId1"/>
  </p:sldMasterIdLst>
  <p:notesMasterIdLst>
    <p:notesMasterId r:id="rId29"/>
  </p:notesMasterIdLst>
  <p:handoutMasterIdLst>
    <p:handoutMasterId r:id="rId30"/>
  </p:handoutMasterIdLst>
  <p:sldIdLst>
    <p:sldId id="510" r:id="rId2"/>
    <p:sldId id="555" r:id="rId3"/>
    <p:sldId id="515" r:id="rId4"/>
    <p:sldId id="493" r:id="rId5"/>
    <p:sldId id="494" r:id="rId6"/>
    <p:sldId id="495" r:id="rId7"/>
    <p:sldId id="496" r:id="rId8"/>
    <p:sldId id="497" r:id="rId9"/>
    <p:sldId id="498" r:id="rId10"/>
    <p:sldId id="499" r:id="rId11"/>
    <p:sldId id="500" r:id="rId12"/>
    <p:sldId id="501" r:id="rId13"/>
    <p:sldId id="502" r:id="rId14"/>
    <p:sldId id="503" r:id="rId15"/>
    <p:sldId id="507" r:id="rId16"/>
    <p:sldId id="504" r:id="rId17"/>
    <p:sldId id="506" r:id="rId18"/>
    <p:sldId id="509" r:id="rId19"/>
    <p:sldId id="508" r:id="rId20"/>
    <p:sldId id="505" r:id="rId21"/>
    <p:sldId id="516" r:id="rId22"/>
    <p:sldId id="517" r:id="rId23"/>
    <p:sldId id="518" r:id="rId24"/>
    <p:sldId id="524" r:id="rId25"/>
    <p:sldId id="522" r:id="rId26"/>
    <p:sldId id="528" r:id="rId27"/>
    <p:sldId id="378" r:id="rId28"/>
  </p:sldIdLst>
  <p:sldSz cx="9144000" cy="5715000" type="screen16x10"/>
  <p:notesSz cx="6834188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6F61A"/>
    <a:srgbClr val="FF8F5D"/>
    <a:srgbClr val="FFC2A3"/>
    <a:srgbClr val="F2BDAC"/>
    <a:srgbClr val="EECB86"/>
    <a:srgbClr val="F0DEE4"/>
    <a:srgbClr val="FFABAB"/>
    <a:srgbClr val="E3BDBD"/>
    <a:srgbClr val="FF9999"/>
    <a:srgbClr val="EAF79F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93" autoAdjust="0"/>
    <p:restoredTop sz="99714" autoAdjust="0"/>
  </p:normalViewPr>
  <p:slideViewPr>
    <p:cSldViewPr>
      <p:cViewPr>
        <p:scale>
          <a:sx n="100" d="100"/>
          <a:sy n="100" d="100"/>
        </p:scale>
        <p:origin x="-504" y="-28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64" y="-126"/>
      </p:cViewPr>
      <p:guideLst>
        <p:guide orient="horz" pos="3142"/>
        <p:guide pos="215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/>
          <a:lstStyle>
            <a:lvl1pPr algn="l">
              <a:defRPr sz="1200"/>
            </a:lvl1pPr>
          </a:lstStyle>
          <a:p>
            <a:r>
              <a:rPr lang="ru-RU" smtClean="0"/>
              <a:t>ОАО "ЮГАНСКНЕФТЕГАЗ". Отчет о прибылях и убытках за 2003 год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126" y="0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/>
          <a:lstStyle>
            <a:lvl1pPr algn="r">
              <a:defRPr sz="1200"/>
            </a:lvl1pPr>
          </a:lstStyle>
          <a:p>
            <a:fld id="{249ECF52-9F03-47E4-992D-59188AF84C04}" type="datetimeFigureOut">
              <a:rPr lang="ru-RU" smtClean="0"/>
              <a:pPr/>
              <a:t>30.08.2010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 anchor="b"/>
          <a:lstStyle>
            <a:lvl1pPr algn="l">
              <a:defRPr sz="1200"/>
            </a:lvl1pPr>
          </a:lstStyle>
          <a:p>
            <a:r>
              <a:rPr lang="ru-RU" dirty="0" smtClean="0"/>
              <a:t>Платон Л. Лебедев директор "</a:t>
            </a:r>
            <a:r>
              <a:rPr lang="ru-RU" dirty="0" err="1" smtClean="0"/>
              <a:t>Group</a:t>
            </a:r>
            <a:r>
              <a:rPr lang="ru-RU" dirty="0" smtClean="0"/>
              <a:t> MENATEP" (1998-2003). Показания 2010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126" y="9478342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 anchor="b"/>
          <a:lstStyle>
            <a:lvl1pPr algn="r">
              <a:defRPr sz="1200"/>
            </a:lvl1pPr>
          </a:lstStyle>
          <a:p>
            <a:fld id="{B2038885-7E3D-4C44-BD12-445798B9E8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/>
          <a:lstStyle>
            <a:lvl1pPr algn="l">
              <a:defRPr sz="1200"/>
            </a:lvl1pPr>
          </a:lstStyle>
          <a:p>
            <a:r>
              <a:rPr lang="ru-RU" smtClean="0"/>
              <a:t>ОАО "ЮГАНСКНЕФТЕГАЗ". Отчет о прибылях и убытках за 2003 год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1126" y="0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/>
          <a:lstStyle>
            <a:lvl1pPr algn="r">
              <a:defRPr sz="1200"/>
            </a:lvl1pPr>
          </a:lstStyle>
          <a:p>
            <a:fld id="{8DE02552-8710-4549-8240-61038DEEB54A}" type="datetimeFigureOut">
              <a:rPr lang="ru-RU" smtClean="0"/>
              <a:pPr/>
              <a:t>30.08.2010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47713"/>
            <a:ext cx="5989638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06" tIns="45953" rIns="91906" bIns="4595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3420" y="4740037"/>
            <a:ext cx="5467350" cy="4490561"/>
          </a:xfrm>
          <a:prstGeom prst="rect">
            <a:avLst/>
          </a:prstGeom>
        </p:spPr>
        <p:txBody>
          <a:bodyPr vert="horz" lIns="91906" tIns="45953" rIns="91906" bIns="459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78342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 anchor="b"/>
          <a:lstStyle>
            <a:lvl1pPr algn="l">
              <a:defRPr sz="1200"/>
            </a:lvl1pPr>
          </a:lstStyle>
          <a:p>
            <a:r>
              <a:rPr lang="ru-RU" dirty="0" smtClean="0"/>
              <a:t>Платон Л. Лебедев директор "</a:t>
            </a:r>
            <a:r>
              <a:rPr lang="ru-RU" dirty="0" err="1" smtClean="0"/>
              <a:t>Group</a:t>
            </a:r>
            <a:r>
              <a:rPr lang="ru-RU" dirty="0" smtClean="0"/>
              <a:t> MENATEP" (1998-2003). Показания 2010 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1126" y="9478342"/>
            <a:ext cx="2961481" cy="498952"/>
          </a:xfrm>
          <a:prstGeom prst="rect">
            <a:avLst/>
          </a:prstGeom>
        </p:spPr>
        <p:txBody>
          <a:bodyPr vert="horz" lIns="91906" tIns="45953" rIns="91906" bIns="45953" rtlCol="0" anchor="b"/>
          <a:lstStyle>
            <a:lvl1pPr algn="r">
              <a:defRPr sz="1200"/>
            </a:lvl1pPr>
          </a:lstStyle>
          <a:p>
            <a:fld id="{F28AAFD4-C701-454F-A23A-D933DF0A03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143000"/>
            <a:ext cx="8229600" cy="15240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F4EF5-B446-49B6-A736-C2C2E33E3BF2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776415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FFE7-91C4-4D02-9D45-7C8113253E15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F0F9-85F8-4935-B2C4-5BC7A12E3B09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D1FC0-783A-46BF-8FD0-8D60AB4FA09A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508000"/>
            <a:ext cx="7086600" cy="15240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089823"/>
            <a:ext cx="7086600" cy="1258093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20F7-BADC-4D28-A7A3-CF349FAB5FFA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5347230"/>
            <a:ext cx="762000" cy="304271"/>
          </a:xfrm>
        </p:spPr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CDAEF-773A-43D0-B8F8-407D373D8178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542"/>
            <a:ext cx="8229600" cy="9525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279261"/>
            <a:ext cx="4040188" cy="625739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1279261"/>
            <a:ext cx="4041775" cy="625739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968501"/>
            <a:ext cx="4040188" cy="31366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968501"/>
            <a:ext cx="4041775" cy="313663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8101-AF7E-4EB8-8DA1-3DA52428FF3C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10203-A31B-4744-971D-587DAD3F3B5C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3E50B-8E56-4393-AFBE-19CAD5996979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27542"/>
            <a:ext cx="3008313" cy="968375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2" y="1270001"/>
            <a:ext cx="3008313" cy="3835136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227543"/>
            <a:ext cx="5111751" cy="487759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2589E-61BA-4AB7-8FD6-88BBC3B0905A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508000"/>
            <a:ext cx="5486400" cy="435240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526646"/>
            <a:ext cx="5486400" cy="33020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972323"/>
            <a:ext cx="5486400" cy="441960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D2988-2F2A-47DC-AE41-83FA99ADB557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9243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5347230"/>
            <a:ext cx="2133600" cy="304271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56A6E7-AE7F-473A-BECA-69B033C1DB21}" type="datetime1">
              <a:rPr lang="ru-RU" smtClean="0"/>
              <a:pPr/>
              <a:t>30.08.2010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5347230"/>
            <a:ext cx="2895600" cy="304271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Платон Л. Лебедев директор "Group MENATEP" (1998-2003). Показания 2010©</a:t>
            </a: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5347230"/>
            <a:ext cx="762000" cy="304271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5379E22-AEC3-4B0A-99BE-431007A07F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hf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142844" y="214294"/>
            <a:ext cx="4572032" cy="4786346"/>
            <a:chOff x="3143240" y="214294"/>
            <a:chExt cx="5715040" cy="4857784"/>
          </a:xfrm>
        </p:grpSpPr>
        <p:pic>
          <p:nvPicPr>
            <p:cNvPr id="34823" name="Picture 7"/>
            <p:cNvPicPr>
              <a:picLocks noChangeAspect="1" noChangeArrowheads="1"/>
            </p:cNvPicPr>
            <p:nvPr/>
          </p:nvPicPr>
          <p:blipFill>
            <a:blip r:embed="rId3">
              <a:lum bright="-20000"/>
            </a:blip>
            <a:srcRect/>
            <a:stretch>
              <a:fillRect/>
            </a:stretch>
          </p:blipFill>
          <p:spPr bwMode="auto">
            <a:xfrm>
              <a:off x="3143240" y="214294"/>
              <a:ext cx="5715040" cy="48577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4822" name="Picture 6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FFFF0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170943" y="2523612"/>
              <a:ext cx="5641098" cy="283163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13" name="Группа 12"/>
          <p:cNvGrpSpPr/>
          <p:nvPr/>
        </p:nvGrpSpPr>
        <p:grpSpPr>
          <a:xfrm>
            <a:off x="4857752" y="214294"/>
            <a:ext cx="4143404" cy="4786346"/>
            <a:chOff x="4943511" y="214294"/>
            <a:chExt cx="4772025" cy="5876926"/>
          </a:xfrm>
        </p:grpSpPr>
        <p:pic>
          <p:nvPicPr>
            <p:cNvPr id="366597" name="Picture 5"/>
            <p:cNvPicPr>
              <a:picLocks noChangeAspect="1" noChangeArrowheads="1"/>
            </p:cNvPicPr>
            <p:nvPr/>
          </p:nvPicPr>
          <p:blipFill>
            <a:blip r:embed="rId5">
              <a:lum bright="-20000"/>
            </a:blip>
            <a:srcRect/>
            <a:stretch>
              <a:fillRect/>
            </a:stretch>
          </p:blipFill>
          <p:spPr bwMode="auto">
            <a:xfrm>
              <a:off x="4943511" y="214294"/>
              <a:ext cx="4772025" cy="58769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FFFF00">
                  <a:tint val="45000"/>
                  <a:satMod val="400000"/>
                </a:srgbClr>
              </a:duotone>
              <a:lum bright="-20000"/>
            </a:blip>
            <a:srcRect/>
            <a:stretch>
              <a:fillRect/>
            </a:stretch>
          </p:blipFill>
          <p:spPr bwMode="auto">
            <a:xfrm>
              <a:off x="4962561" y="5405457"/>
              <a:ext cx="4752975" cy="2381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4" name="TextBox 13"/>
          <p:cNvSpPr txBox="1"/>
          <p:nvPr/>
        </p:nvSpPr>
        <p:spPr>
          <a:xfrm>
            <a:off x="4857752" y="4429136"/>
            <a:ext cx="2214578" cy="230832"/>
          </a:xfrm>
          <a:prstGeom prst="rect">
            <a:avLst/>
          </a:prstGeom>
          <a:solidFill>
            <a:srgbClr val="E6F61A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</a:rPr>
              <a:t>на расчеты по налогам и сборам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58082" y="4429136"/>
            <a:ext cx="785818" cy="230832"/>
          </a:xfrm>
          <a:prstGeom prst="rect">
            <a:avLst/>
          </a:prstGeom>
          <a:solidFill>
            <a:srgbClr val="E6F61A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</a:rPr>
              <a:t>(46 666 549)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43900" y="4429136"/>
            <a:ext cx="857256" cy="230832"/>
          </a:xfrm>
          <a:prstGeom prst="rect">
            <a:avLst/>
          </a:prstGeom>
          <a:solidFill>
            <a:srgbClr val="E6F61A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900" b="1" dirty="0" smtClean="0">
                <a:solidFill>
                  <a:schemeClr val="bg1"/>
                </a:solidFill>
              </a:rPr>
              <a:t>(36 324 008)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72330" y="4429136"/>
            <a:ext cx="357190" cy="230832"/>
          </a:xfrm>
          <a:prstGeom prst="rect">
            <a:avLst/>
          </a:prstGeom>
          <a:solidFill>
            <a:srgbClr val="E6F61A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bg1"/>
                </a:solidFill>
              </a:rPr>
              <a:t>180</a:t>
            </a:r>
            <a:endParaRPr lang="ru-RU" sz="9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3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Х-7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57170"/>
            <a:ext cx="8572560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постановлении Федерального арбитражного суда </a:t>
            </a:r>
            <a:r>
              <a:rPr lang="ru-RU" sz="1400" b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Западно-Сибирского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округа от 06.10.1999 № Ф04/2071-461/А75-99 по этому же делу указано: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«…генеральным соглашением № Ю21/612 от 31.12.96, заключенным между ОАО «Юганскнефтегаз» и ОАО «НК «</a:t>
            </a:r>
            <a:r>
              <a:rPr lang="ru-RU" sz="14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», определены обязательные условия по выполнению договоров купли-продажи нефти, которыми предусмотрен переход права собственности на весь объем добываемой ОАО «Юганскнефтегаз» нефти к ОАО «НК «</a:t>
            </a:r>
            <a:r>
              <a:rPr lang="ru-RU" sz="1400" b="1" i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» немедленно после извлечения ее из недр на устье каждой конкретной скважины.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Законность данного соглашения подтверждена постановлением апелляционной инстанции от 27.01.99… по делу № 2682-Г/98.  …Суды первой и апелляционной инстанций… обоснованно пришли к выводу, что нефть является в силу вышеизложенного собственностью ОАО «НК «ЮКОС»…  При таких обстоятельствах оснований для изменения либо отмены обжалуемых судебных актов и удовлетворения кассационной жалобы не имеется».</a:t>
            </a:r>
          </a:p>
          <a:p>
            <a:pPr lvl="0" indent="450000" algn="just">
              <a:spcBef>
                <a:spcPts val="400"/>
              </a:spcBef>
              <a:spcAft>
                <a:spcPts val="4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itchFamily="2" charset="2"/>
              <a:buChar char="§"/>
            </a:pPr>
            <a:r>
              <a:rPr lang="ru-RU" sz="1400" b="1" dirty="0" smtClean="0">
                <a:solidFill>
                  <a:schemeClr val="bg1"/>
                </a:solidFill>
              </a:rPr>
              <a:t>Во вступившем в законную силу постановлении апелляционной инстанции Арбитражного суда ХМАО от 27.01.1999 по делу № 2682-Г/98 указано: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«…Прокурор Ханты-Мансийского автономного округа обратился в суд с иском о признании недействительным генерального соглашения № Ю-21/612 от 31.07.96г., заключенного между ОАО НК «</a:t>
            </a:r>
            <a:r>
              <a:rPr lang="ru-RU" sz="1400" b="1" i="1" dirty="0" err="1" smtClean="0">
                <a:solidFill>
                  <a:schemeClr val="bg1"/>
                </a:solidFill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</a:rPr>
              <a:t>» и ОАО «Юганскнефтегаз» на основании ст. ст. 168, 170 ГК РФ.  Исковые требования мотивированы тем, что …НК «</a:t>
            </a:r>
            <a:r>
              <a:rPr lang="ru-RU" sz="1400" b="1" i="1" dirty="0" err="1" smtClean="0">
                <a:solidFill>
                  <a:schemeClr val="bg1"/>
                </a:solidFill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</a:rPr>
              <a:t>», осуществляющая функции исполнительного органа ОАО «ЮНГ», злоупотребила правом определять решения, принимаемые дочерним обществом, исключительно с намерением причинить вред другим лицам… .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3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Х-8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87393" name="Rectangle 1"/>
          <p:cNvSpPr>
            <a:spLocks noChangeArrowheads="1"/>
          </p:cNvSpPr>
          <p:nvPr/>
        </p:nvSpPr>
        <p:spPr bwMode="auto">
          <a:xfrm>
            <a:off x="142844" y="428608"/>
            <a:ext cx="8786874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000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…Исходя из принципа свободы договора, закрепленного ст. 421 ГК РФ, стороны заключили генеральное соглашение от 31.07.96г., в котором предусмотрели переход права собственности на всю добытую обществом «ЮНГ» нефть компании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»…  Стороны свободны в определении условий договора...  Фактически вся добытая обществом «ЮНГ» нефть поступает в распоряжение компании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т.е. сделка влечет определенные последствия, что исключает признание ее в соответствии со ст. 170 ГК РФ мнимой».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постановлении Федерального арбитражного суда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Западно-Сибирского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округа от 31.03.1999 по делу № Ф04/683-121/А75-99, которым была подтверждена правильность указанного выше постановления, указано: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«…Апелляционная инстанция правильно указала на заключение договора ответчиками исходя из принципа свободы договора.  При этом соглашением от 31.07.1996г. определены существенные условия, в частности… момент перехода права собственности на нефть от ОАО «ЮНГ» к НК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Юкос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 Предписания законодательства об определении момента перехода права собственности нет.  Стороны соглашением определили момент возникновения права абзацем 2 пункт 5.1 генерального соглашения, и это не нарушает права и интересы других лиц…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Следует также иметь в виду, что согласно статье 55 Конституции Российской Федерации и пункта 2 статьи 1 Гражданского кодекса Российской Федерации гражданские права могут быть ограничены только на основании Федерального Закона, следовательно, стороны по соглашению самостоятельно решают момент перехода права собственности…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3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Х-9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13640"/>
            <a:ext cx="871543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Цена нефти определена соглашением сторон (статья 424 Гражданского кодекса Российской Федерации).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Определение момента перехода права собственности сторонами в рамках правовой нормы не влечет злоупотребление (статья 10 Гражданского кодекса Российской Федерации) и даже если таковое и имелось бы, то это обстоятельство не является основанием признания сделки ничтожной: суд при наличии этого отказал бы в защите права.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Ссылка на статью 170 пункт 1 Гражданского кодекса Российской Федерации, как сделка мнимая, ничем не подтверждена. Стороны, заключив соглашение, осуществляли сделки по купле-продаже нефти, соответственно исполняя свои обязательства (отгрузка, передача, оплата и т.п.)…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Место передачи нефти, определение перехода права собственности - условия договорные, и если они не совпадают, это не значит, что договор безвозмездный.  В силу пункта 1 статьи 423 Гражданского кодекса Российской Федерации договор (соглашение) возмездный».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b="1" dirty="0" smtClean="0">
                <a:solidFill>
                  <a:schemeClr val="bg1"/>
                </a:solidFill>
                <a:latin typeface="Trebuchet MS" pitchFamily="34" charset="0"/>
              </a:rPr>
              <a:t>В отношении «</a:t>
            </a:r>
            <a:r>
              <a:rPr lang="ru-RU" b="1" dirty="0" err="1" smtClean="0">
                <a:solidFill>
                  <a:schemeClr val="bg1"/>
                </a:solidFill>
                <a:latin typeface="Trebuchet MS" pitchFamily="34" charset="0"/>
              </a:rPr>
              <a:t>ЮКОСа</a:t>
            </a:r>
            <a:r>
              <a:rPr lang="ru-RU" b="1" dirty="0" smtClean="0">
                <a:solidFill>
                  <a:schemeClr val="bg1"/>
                </a:solidFill>
                <a:latin typeface="Trebuchet MS" pitchFamily="34" charset="0"/>
              </a:rPr>
              <a:t>» и «</a:t>
            </a:r>
            <a:r>
              <a:rPr lang="ru-RU" b="1" dirty="0" err="1" smtClean="0">
                <a:solidFill>
                  <a:schemeClr val="bg1"/>
                </a:solidFill>
                <a:latin typeface="Trebuchet MS" pitchFamily="34" charset="0"/>
              </a:rPr>
              <a:t>Томскнефть</a:t>
            </a:r>
            <a:r>
              <a:rPr lang="ru-RU" b="1" dirty="0" smtClean="0">
                <a:solidFill>
                  <a:schemeClr val="bg1"/>
                </a:solidFill>
                <a:latin typeface="Trebuchet MS" pitchFamily="34" charset="0"/>
              </a:rPr>
              <a:t>».</a:t>
            </a:r>
          </a:p>
          <a:p>
            <a:pPr lvl="0" indent="450000" algn="just">
              <a:spcBef>
                <a:spcPts val="400"/>
              </a:spcBef>
              <a:spcAft>
                <a:spcPts val="4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itchFamily="2" charset="2"/>
              <a:buChar char="§"/>
            </a:pPr>
            <a:r>
              <a:rPr lang="ru-RU" sz="1400" b="1" dirty="0" smtClean="0">
                <a:solidFill>
                  <a:schemeClr val="bg1"/>
                </a:solidFill>
              </a:rPr>
              <a:t>Решением Арбитражного суда Томской области по делу №А67-1476/99 от 7 июля 1999 года в иске управления Министерства РФ по налогам и сборам по Томской области о признании недействительным генерального соглашения №108-4-01/1888а от 4.11.98, заключенного между ОАО «</a:t>
            </a:r>
            <a:r>
              <a:rPr lang="ru-RU" sz="1400" b="1" dirty="0" err="1" smtClean="0">
                <a:solidFill>
                  <a:schemeClr val="bg1"/>
                </a:solidFill>
              </a:rPr>
              <a:t>Томскнефть</a:t>
            </a:r>
            <a:r>
              <a:rPr lang="ru-RU" sz="1400" b="1" dirty="0" smtClean="0">
                <a:solidFill>
                  <a:schemeClr val="bg1"/>
                </a:solidFill>
              </a:rPr>
              <a:t>» и ОАО «НК «ЮКОС» </a:t>
            </a:r>
            <a:r>
              <a:rPr lang="ru-RU" sz="1400" b="1" u="sng" dirty="0" smtClean="0">
                <a:solidFill>
                  <a:schemeClr val="bg1"/>
                </a:solidFill>
              </a:rPr>
              <a:t>отказано</a:t>
            </a:r>
            <a:r>
              <a:rPr lang="ru-RU" sz="1400" b="1" dirty="0" smtClean="0">
                <a:solidFill>
                  <a:schemeClr val="bg1"/>
                </a:solidFill>
              </a:rPr>
              <a:t> [т.200 л.д.278-283].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Постановлением апелляционной инстанции по делу №А67-1476/99 от 29 сентября 1999 года решение арбитражного суда от 07.07.99 по делу №А67-1476/99 оставлено без изменения [т.200 л.д.284-288].</a:t>
            </a:r>
          </a:p>
        </p:txBody>
      </p:sp>
      <p:sp>
        <p:nvSpPr>
          <p:cNvPr id="8" name="5-конечная звезда 7"/>
          <p:cNvSpPr/>
          <p:nvPr/>
        </p:nvSpPr>
        <p:spPr>
          <a:xfrm>
            <a:off x="1928794" y="3429004"/>
            <a:ext cx="214314" cy="214314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Х-10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28608"/>
            <a:ext cx="8715436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При этом в постановлении Федерального арбитражного суда </a:t>
            </a:r>
            <a:r>
              <a:rPr lang="ru-RU" sz="1400" b="1" dirty="0" err="1" smtClean="0">
                <a:solidFill>
                  <a:schemeClr val="bg1"/>
                </a:solidFill>
              </a:rPr>
              <a:t>Западно-Сибирского</a:t>
            </a:r>
            <a:r>
              <a:rPr lang="ru-RU" sz="1400" b="1" dirty="0" smtClean="0">
                <a:solidFill>
                  <a:schemeClr val="bg1"/>
                </a:solidFill>
              </a:rPr>
              <a:t> округа от 16.12.1999 № Ф04/2593-300/А67-99 [т.200 л.д.289-291] указано: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«Государственная налоговая инспекция по Томской области …обратилась в Арбитражный суд Томской области с иском к ОАО «</a:t>
            </a:r>
            <a:r>
              <a:rPr lang="ru-RU" sz="1400" b="1" i="1" dirty="0" err="1" smtClean="0">
                <a:solidFill>
                  <a:schemeClr val="bg1"/>
                </a:solidFill>
              </a:rPr>
              <a:t>Томскнефть</a:t>
            </a:r>
            <a:r>
              <a:rPr lang="ru-RU" sz="1400" b="1" i="1" dirty="0" smtClean="0">
                <a:solidFill>
                  <a:schemeClr val="bg1"/>
                </a:solidFill>
              </a:rPr>
              <a:t>» ВНК и ОАО «НК «</a:t>
            </a:r>
            <a:r>
              <a:rPr lang="ru-RU" sz="1400" b="1" i="1" dirty="0" err="1" smtClean="0">
                <a:solidFill>
                  <a:schemeClr val="bg1"/>
                </a:solidFill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</a:rPr>
              <a:t>» о признании недействительным заключенного между ответчиками генерального соглашения № 108-4-01/1888а от 04.11.98г., предметом которого является установление обязательных для сторон организационных условий, необходимых для реализации контрактов купли-продажи продукции.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Решением суда первой инстанции от 7 июля 1999 года, оставленным без изменения постановлением апелляционной инстанции от 29 сентября 1999 года, в иске отказано по тем основаниям, что установленный сторонами момент перехода права собственности на продукцию от продавца к покупателю не противоречит пункту 1 статьи 56 Гражданского кодекса Российской Федерации. Заключая Генеральное соглашение, стороны действовали в рамках Закона, поскольку согласно статье 209 Гражданского кодекса Российской Федерации собственник вправе по своему усмотрению совершать в отношении принадлежащего ему имущества любые действия, в том числе отчуждать его.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Товарная нефть не изъята из оборота. Стороны осуществляли сделки купли-продажи нефти, поэтому не имеется оснований для признания заключенного между ответчиками соглашения мнимой или притворной сделкой.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…Суды первой и апелляционной инстанции, руководствуясь пунктом 4 статьи 421, пунктом 1 статьи 223, пунктом 1 статьи 56, пунктами 1, 2 статьи 170 Гражданского кодекса, сделали правомерный вывод об отсутствии оснований для удовлетворения иска.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Х-11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84321" name="Rectangle 1"/>
          <p:cNvSpPr>
            <a:spLocks noChangeArrowheads="1"/>
          </p:cNvSpPr>
          <p:nvPr/>
        </p:nvSpPr>
        <p:spPr bwMode="auto">
          <a:xfrm>
            <a:off x="214282" y="357170"/>
            <a:ext cx="871543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 учетом изложенного, …решение от 7 июля 1999 года и постановление апелляционной инстанции от 29 сентября 1999 года Арбитражного суда Томской области по делу № А67-1476/99-Ап-238/99 оставить без изменения, кассационную жалобу – без удовлетворения».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При этом</a:t>
            </a:r>
            <a:r>
              <a:rPr lang="ru-RU" sz="1400" b="1" i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</a:rPr>
              <a:t>решением Заместителя Председателя Высшего Арбитражного суда РФ О.В. </a:t>
            </a:r>
            <a:r>
              <a:rPr lang="ru-RU" sz="1400" b="1" dirty="0" err="1" smtClean="0">
                <a:solidFill>
                  <a:schemeClr val="bg1"/>
                </a:solidFill>
              </a:rPr>
              <a:t>Бойкова</a:t>
            </a:r>
            <a:r>
              <a:rPr lang="ru-RU" sz="1400" b="1" dirty="0" smtClean="0">
                <a:solidFill>
                  <a:schemeClr val="bg1"/>
                </a:solidFill>
              </a:rPr>
              <a:t> от 30.06.2000 №1833/00 было отказано Управлению Министерства РФ по налогам и сборам по Томской области в принесении протеста на вышеуказанные судебные акты</a:t>
            </a:r>
            <a:r>
              <a:rPr lang="en-US" sz="1400" b="1" dirty="0" smtClean="0">
                <a:solidFill>
                  <a:schemeClr val="bg1"/>
                </a:solidFill>
              </a:rPr>
              <a:t> [</a:t>
            </a:r>
            <a:r>
              <a:rPr lang="ru-RU" sz="1400" b="1" dirty="0" smtClean="0">
                <a:solidFill>
                  <a:schemeClr val="bg1"/>
                </a:solidFill>
              </a:rPr>
              <a:t>т.200 л.д.292</a:t>
            </a:r>
            <a:r>
              <a:rPr lang="en-US" sz="1400" b="1" dirty="0" smtClean="0">
                <a:solidFill>
                  <a:schemeClr val="bg1"/>
                </a:solidFill>
              </a:rPr>
              <a:t>]</a:t>
            </a:r>
            <a:r>
              <a:rPr lang="ru-RU" sz="1400" b="1" dirty="0" smtClean="0">
                <a:solidFill>
                  <a:schemeClr val="bg1"/>
                </a:solidFill>
              </a:rPr>
              <a:t> и указано:</a:t>
            </a:r>
            <a:endParaRPr lang="ru-RU" sz="1400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«В результате ознакомления с материалами дела установлено, что арбитражным судом должным образом исследованы аргументы сторон и представленные ими доказательства.</a:t>
            </a:r>
            <a:endParaRPr lang="ru-RU" sz="1400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Доводы заявителя были предметом рассмотрения суда и получили надлежащую оценку. </a:t>
            </a:r>
            <a:endParaRPr lang="ru-RU" sz="1400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Новых обстоятельств, имеющих значение для дела, в заявлении не содержится.</a:t>
            </a:r>
            <a:endParaRPr lang="ru-RU" sz="1400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Нарушения арбитражным судом норм материального и процессуального права не усматривается.</a:t>
            </a:r>
            <a:endParaRPr lang="ru-RU" sz="1400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В связи с изложенным, оснований для принесения протеста не имеется»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rebuchet MS" pitchFamily="34" charset="0"/>
              </a:rPr>
              <a:t>В отношении «</a:t>
            </a:r>
            <a:r>
              <a:rPr lang="ru-RU" sz="1600" b="1" dirty="0" err="1" smtClean="0">
                <a:solidFill>
                  <a:schemeClr val="bg1"/>
                </a:solidFill>
                <a:latin typeface="Trebuchet MS" pitchFamily="34" charset="0"/>
              </a:rPr>
              <a:t>ЮКОСа</a:t>
            </a:r>
            <a:r>
              <a:rPr lang="ru-RU" sz="1600" b="1" dirty="0" smtClean="0">
                <a:solidFill>
                  <a:schemeClr val="bg1"/>
                </a:solidFill>
                <a:latin typeface="Trebuchet MS" pitchFamily="34" charset="0"/>
              </a:rPr>
              <a:t>» и «</a:t>
            </a:r>
            <a:r>
              <a:rPr lang="ru-RU" sz="1600" b="1" dirty="0" err="1" smtClean="0">
                <a:solidFill>
                  <a:schemeClr val="bg1"/>
                </a:solidFill>
                <a:latin typeface="Trebuchet MS" pitchFamily="34" charset="0"/>
              </a:rPr>
              <a:t>Самаранефтегаз</a:t>
            </a:r>
            <a:r>
              <a:rPr lang="ru-RU" sz="1600" b="1" dirty="0" smtClean="0">
                <a:solidFill>
                  <a:schemeClr val="bg1"/>
                </a:solidFill>
                <a:latin typeface="Trebuchet MS" pitchFamily="34" charset="0"/>
              </a:rPr>
              <a:t>».</a:t>
            </a:r>
          </a:p>
          <a:p>
            <a:pPr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itchFamily="2" charset="2"/>
              <a:buChar char="§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 постановлении Федерального арбитражного суда Поволжского округа от 08.02.2000 № А55-5301/99-13 указано: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«Решением от 02.08.99г. Арбитражного суда Самарской области Прокурору Самарской области отказано в иске о признании недействительными пунктов 5.1 и 5.2 Генерального соглашения № Ю-21/610 от 31.07.96 г., заключенного между ОАО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Самаранефтегаз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 и ОАО «НК «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Юкос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2000232" y="3714756"/>
            <a:ext cx="214314" cy="214314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2107388" y="1178706"/>
            <a:ext cx="50006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ЗНАК МЕНАТЕПА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</a:t>
            </a:r>
            <a:r>
              <a:rPr lang="en-US" sz="800" b="1" dirty="0" smtClean="0">
                <a:solidFill>
                  <a:schemeClr val="bg1"/>
                </a:solidFill>
              </a:rPr>
              <a:t>2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71670" y="428608"/>
            <a:ext cx="1357322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т.200 л.д.292</a:t>
            </a:r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</a:t>
            </a:r>
            <a:r>
              <a:rPr lang="en-US" sz="800" b="1" dirty="0" smtClean="0">
                <a:solidFill>
                  <a:schemeClr val="bg1"/>
                </a:solidFill>
              </a:rPr>
              <a:t>3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83297" name="Rectangle 1"/>
          <p:cNvSpPr>
            <a:spLocks noChangeArrowheads="1"/>
          </p:cNvSpPr>
          <p:nvPr/>
        </p:nvSpPr>
        <p:spPr bwMode="auto">
          <a:xfrm>
            <a:off x="214282" y="500046"/>
            <a:ext cx="8786874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Постановлением апелляционной инстанции от 29.11.99г. решение суда от 02.08.99г. оставлено без изменения.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… Проверив законность обжалуемых судебных актов, судебная коллегия Федерального арбитражного суда Поволжского округа не находит оснований для их отмены.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… При рассмотрении поставленных истцом вопросов судом дана полная правовая оценка взаимоотношений сторон по Генеральному соглашению.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соответствии со ст. 22 п. 1 ФЗ «О недрах» пользователь недр имеет право использовать предоставленный ему участок недр для любой формы предпринимательской деятельности, соответствующей цели, обозначенной в лицензии или в соглашении о разделе продукции.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Реализуя свое право, ответчиками подписано Генеральное соглашение от 31.07.96г. № Ю-21/610, предметом которого является установление обязательных для сторон организационных условий, необходимых для реализации договоров купли-продажи нефти.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Условием поставки в оспариваемых пунктах 5.1, 5.2 право собственности на продукцию в составе скважинной жидкости от продавца к покупателю переходит немедленно после ее извлечения из недр.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Установленный порядок перехода права собственности не противоречит статье 223 Гражданского кодекса Российской Федерации и пункту 2 ст. 22 ФЗ «О недрах», где установлена возможность для сторон самостоятельно определить формы своей деятельности.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</a:t>
            </a:r>
            <a:r>
              <a:rPr lang="en-US" sz="800" b="1" dirty="0" smtClean="0">
                <a:solidFill>
                  <a:schemeClr val="bg1"/>
                </a:solidFill>
              </a:rPr>
              <a:t>4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53953" name="Rectangle 1"/>
          <p:cNvSpPr>
            <a:spLocks noChangeArrowheads="1"/>
          </p:cNvSpPr>
          <p:nvPr/>
        </p:nvSpPr>
        <p:spPr bwMode="auto">
          <a:xfrm>
            <a:off x="285720" y="911354"/>
            <a:ext cx="8572560" cy="330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материалах дела имеется акт проверки от 30.12.98г., проведенной Государственной налоговой инспекцией Самарской области в ОАО «</a:t>
            </a:r>
            <a:r>
              <a:rPr lang="ru-RU" sz="1400" b="1" i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Самаранефтегаз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где не установлено расхождений в реализации продукции в бухгалтерских данных и налоговых расчетах.  В целом по акту не установлено каких-либо правонарушений налогового законодательства, согласно его заключению.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4572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основании изложенного… решение от 02.08.99г. и постановление апелляционной инстанции от 29.11.99г. Арбитражного суда Самарской области оставить без изменения, а кассационную жалобу – без удовлетворения».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450000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Во-вторых, мне известно, что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«противоправность»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«хищении»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 первую очередь, заключается в изъятии имущества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против воли собственника</a:t>
            </a:r>
            <a:r>
              <a:rPr kumimoji="0" lang="en-US" sz="2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1" i="0" u="sng" strike="noStrike" cap="none" normalizeH="0" baseline="30000" dirty="0" smtClean="0" bmk="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[1</a:t>
            </a:r>
            <a:r>
              <a:rPr kumimoji="0" lang="ru-RU" sz="1400" b="1" i="0" u="sng" strike="noStrike" cap="none" normalizeH="0" baseline="30000" dirty="0" smtClean="0" bmk="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US" sz="1400" b="1" i="0" u="sng" strike="noStrike" cap="none" normalizeH="0" baseline="30000" dirty="0" smtClean="0" bmk="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]</a:t>
            </a:r>
            <a:r>
              <a:rPr kumimoji="0" lang="en-US" sz="1400" b="1" i="0" strike="noStrike" cap="none" normalizeH="0" dirty="0" smtClean="0" bmk="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strike="noStrike" cap="none" normalizeH="0" dirty="0" smtClean="0" bmk="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достоверно известно, что волю собственника нефти – дочерних нефтедобывающих обществ «</a:t>
            </a:r>
            <a:r>
              <a:rPr kumimoji="0" lang="ru-RU" sz="14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ЮКОСа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- определял их исполнительный орган ЗАО «ЮКОС-ЭП».</a:t>
            </a:r>
            <a:endParaRPr kumimoji="0" lang="ru-RU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Президентом ЗАО «ЮКОС-ЭП» являлся Бейлин Юрий Аркадьевич. Председателем Совета директоров ЗАО «ЮКОС-ЭП» являлся Ходорковский Михаил Борисович.</a:t>
            </a:r>
            <a:endParaRPr kumimoji="0" lang="ru-RU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53954" name="Rectangle 2"/>
          <p:cNvSpPr>
            <a:spLocks noChangeArrowheads="1"/>
          </p:cNvSpPr>
          <p:nvPr/>
        </p:nvSpPr>
        <p:spPr bwMode="auto">
          <a:xfrm>
            <a:off x="285720" y="4500574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3955" name="Rectangle 3"/>
          <p:cNvSpPr>
            <a:spLocks noChangeArrowheads="1"/>
          </p:cNvSpPr>
          <p:nvPr/>
        </p:nvSpPr>
        <p:spPr bwMode="auto">
          <a:xfrm>
            <a:off x="214282" y="4540105"/>
            <a:ext cx="87154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11]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п.19 постановления Пленума Верховного Суда Российской Федерации № 51 от 27 декабря 2007 года.</a:t>
            </a: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Х-15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785798"/>
            <a:ext cx="8572560" cy="394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Мне также достоверно известно, что единственным акционером (до 2000 года – основным, более чем на 90%) нефтедобывающих обществ была компания «ЮКОС», а Ходорковский М.Б. был законным представителем этого единственного (основного) акционера.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Мне достоверно известно, что только эти органы управления – исполнительный орган, Совет директоров (до 2000 года) и собрание акционеров – </a:t>
            </a:r>
            <a:r>
              <a:rPr lang="ru-RU" sz="1400" b="1" u="sng" dirty="0" smtClean="0">
                <a:solidFill>
                  <a:schemeClr val="bg1"/>
                </a:solidFill>
              </a:rPr>
              <a:t>и никто другой</a:t>
            </a:r>
            <a:r>
              <a:rPr lang="ru-RU" sz="1400" b="1" dirty="0" smtClean="0">
                <a:solidFill>
                  <a:schemeClr val="bg1"/>
                </a:solidFill>
              </a:rPr>
              <a:t> (ни прокуроры, ни следователи), были вправе выражать волю дочерних нефтедобывающих обществ и определять (одобрять) экономическую целесообразность и обоснованность принимаемых решений и оценивать их эффективность.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Именно эти органы управления составляли (или одобряли) финансовую (бухгалтерскую) отчетность, включая бухгалтерский баланс и отчет о прибылях (убытках), а также распределение прибыли этих обществ.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Это право им дал Закон, Конституция РФ, ГК РФ и Закон «Об акционерных обществах».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Именно эти органы управления определяли обоснованность получения обществами, как налогоплательщиками не только экономической, но и налоговой выгоды и контролировали своевременность предоставления налоговой отчетности и налоговых деклараций для расчетов с бюджетом.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428608"/>
            <a:ext cx="8786874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Эти азбучные истины уже давно закреплены в общеобязательных решениях Конституционного Суда РФ:</a:t>
            </a:r>
          </a:p>
          <a:p>
            <a:pPr indent="450000" algn="just">
              <a:spcBef>
                <a:spcPts val="400"/>
              </a:spcBef>
            </a:pPr>
            <a:r>
              <a:rPr lang="ru-RU" sz="1400" b="1" i="1" dirty="0" smtClean="0">
                <a:solidFill>
                  <a:schemeClr val="bg1"/>
                </a:solidFill>
              </a:rPr>
              <a:t>«В силу принципа свободы экономической деятельности (статья 8, часть 1, Конституции Российской Федерации) налогоплательщик осуществляет ее самостоятельно на свой риск и вправе самостоятельно и единолично оценивать ее эффективность и целесообразность.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По смыслу правовой позиции Конституционного Суда Российской Федерации, выраженной в Постановлении от 24 февраля 2004 года N 3-П, судебный контроль не призван проверять экономическую целесообразность решений, принимаемых субъектами предпринимательской деятельности, которые в сфере бизнеса обладают самостоятельностью и широкой дискрецией, поскольку в силу рискового характера такой деятельности существуют объективные пределы в возможностях судов выявлять наличие в ней деловых просчетов»</a:t>
            </a:r>
            <a:r>
              <a:rPr lang="en-US" sz="1400" b="1" u="sng" baseline="30000" dirty="0" smtClean="0" bmk="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[1</a:t>
            </a:r>
            <a:r>
              <a:rPr lang="ru-RU" sz="1400" b="1" u="sng" baseline="30000" dirty="0" smtClean="0" bmk="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1400" b="1" u="sng" baseline="30000" dirty="0" smtClean="0" bmk="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]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Таким образом, исходя из своего понимания законов, я был убежден, что Бейлин руководитель исполнительного органа нефтедобывающих обществ и Ходорковский, как законный представитель их единственного (основного) акционера НК «ЮКОС» выражали волю собственников нефти – ОАО «Юганскнефтегаз», ОАО «</a:t>
            </a:r>
            <a:r>
              <a:rPr lang="ru-RU" sz="1400" b="1" dirty="0" err="1" smtClean="0">
                <a:solidFill>
                  <a:schemeClr val="bg1"/>
                </a:solidFill>
              </a:rPr>
              <a:t>Самаранефтегаз</a:t>
            </a:r>
            <a:r>
              <a:rPr lang="ru-RU" sz="1400" b="1" dirty="0" smtClean="0">
                <a:solidFill>
                  <a:schemeClr val="bg1"/>
                </a:solidFill>
              </a:rPr>
              <a:t>», ОАО «</a:t>
            </a:r>
            <a:r>
              <a:rPr lang="ru-RU" sz="1400" b="1" dirty="0" err="1" smtClean="0">
                <a:solidFill>
                  <a:schemeClr val="bg1"/>
                </a:solidFill>
              </a:rPr>
              <a:t>Томскнефть</a:t>
            </a:r>
            <a:r>
              <a:rPr lang="ru-RU" sz="1400" b="1" dirty="0" smtClean="0">
                <a:solidFill>
                  <a:schemeClr val="bg1"/>
                </a:solidFill>
              </a:rPr>
              <a:t>».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Вместе с тем, учитывая </a:t>
            </a:r>
            <a:r>
              <a:rPr lang="ru-RU" sz="1400" b="1" dirty="0" err="1" smtClean="0">
                <a:solidFill>
                  <a:schemeClr val="bg1"/>
                </a:solidFill>
              </a:rPr>
              <a:t>шизофреничность</a:t>
            </a:r>
            <a:r>
              <a:rPr lang="ru-RU" sz="1400" b="1" dirty="0" smtClean="0">
                <a:solidFill>
                  <a:schemeClr val="bg1"/>
                </a:solidFill>
              </a:rPr>
              <a:t> обвинения, я вынужден задать риторический вопрос:</a:t>
            </a:r>
          </a:p>
          <a:p>
            <a:pPr lvl="0" indent="4500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Меня что, серьезно хотят убедить в абсурде, что Бейлин и Ходорковский действовали </a:t>
            </a:r>
            <a:r>
              <a:rPr lang="ru-RU" sz="1400" b="1" u="sng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не по своей воле?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Х-16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39716" y="4851414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14282" y="4897295"/>
            <a:ext cx="87154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12]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000" b="1" dirty="0" smtClean="0">
                <a:solidFill>
                  <a:schemeClr val="bg1"/>
                </a:solidFill>
              </a:rPr>
              <a:t>Определения Конституционного Суда РФ от 04.06.2007 №366-О-П, №320-О-П. «Вестник Конституционного Суда РФ», №6, 2007.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6201"/>
            <a:ext cx="6119833" cy="570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smtClean="0">
                <a:solidFill>
                  <a:schemeClr val="bg1"/>
                </a:solidFill>
              </a:rPr>
              <a:t>Х-17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82273" name="Rectangle 1"/>
          <p:cNvSpPr>
            <a:spLocks noChangeArrowheads="1"/>
          </p:cNvSpPr>
          <p:nvPr/>
        </p:nvSpPr>
        <p:spPr bwMode="auto">
          <a:xfrm>
            <a:off x="142844" y="447053"/>
            <a:ext cx="8858312" cy="426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0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тогда об этом необходимо было прямо указать в заведомо ложном обвинении с указанием лица, которое их заставило действовать против их воли и привести соответствующие доказательства [это я чуть-чуть «изгаляюсь»].</a:t>
            </a:r>
            <a:endParaRPr lang="ru-RU" sz="1400" b="1" dirty="0" smtClean="0" bmk="">
              <a:solidFill>
                <a:schemeClr val="bg1"/>
              </a:solidFill>
              <a:latin typeface="Arial" pitchFamily="34" charset="0"/>
            </a:endParaRPr>
          </a:p>
          <a:p>
            <a:pPr lvl="0" indent="4500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этом разделе показаний я еще раз подтверждаю, что все сделки купли-продажи нефти 1997-1999 годов были одобрены решениями Совета директоров и Собраний акционеров дочерних нефтедобывающих обществ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[13]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в 2002 году, в связи с подготовкой к листингу на </a:t>
            </a:r>
            <a:r>
              <a:rPr lang="en-US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NYSE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2003 году, все последующие сделки были также одобрены единственным акционером этих «дочек» - НК «ЮКОС».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450000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Особо отмечу, что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обстоятельства одобрения этих сделок собраниями акционеров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также установлены вступившими в законную силу решениями судебных инстанций.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lvl="0" indent="45000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В-третьих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мне известно также, что Определение Конституционного Суда РФ от 15.01.2008 №193-О-П и ст.90 УПК РФ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Преюдиция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(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редакции ФЗ от 29.12.2009 №383-ФЗ) не оставляют никаких юридических шансов моим «оппонентам» и «авторам» заведомо ложного обвинения в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«хищении»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нефти убедить в этом любой независимый, беспристрастный и компетентный суд.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Именно опасность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преюдиции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вынуждала «оппонентов» так долго и упорно скрывать даже от данного суда, от Вас, Ваша честь, арбитражные решения.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также известно, что в правовом государстве – эти преюдициальные арбитражные решения – фактический приговор для «оппонентов» и «авторов» заведомо ложного обвинения.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68278" y="4779976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42844" y="4803832"/>
            <a:ext cx="871543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[13]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протоколы внеочередных общих собраний акционеров ОАО «</a:t>
            </a:r>
            <a:r>
              <a:rPr lang="ru-RU" sz="1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Томскнефть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№9 от 29.03.1999 (т.27, л.д.281-282), ОАО «Юганскнефтегаз» №1 от 30.03.1999 (т.64 л.д.208-211), ОАО «</a:t>
            </a:r>
            <a:r>
              <a:rPr lang="ru-RU" sz="1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Самаранефтегаз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№1 от 23.03.1999  (т.2 л.д.12-14). </a:t>
            </a:r>
            <a:endParaRPr lang="ru-RU" sz="10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00261" y="5345668"/>
            <a:ext cx="4010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Х-18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81249" name="Rectangle 1"/>
          <p:cNvSpPr>
            <a:spLocks noChangeArrowheads="1"/>
          </p:cNvSpPr>
          <p:nvPr/>
        </p:nvSpPr>
        <p:spPr bwMode="auto">
          <a:xfrm>
            <a:off x="71438" y="428608"/>
            <a:ext cx="8858280" cy="401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«Безвозмездное изъятие» 350 млн. тонн нефти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Ваша честь! На это заведомо ложное, клеветническое и, одновременно, абсолютно абсурдное утверждение «оппонентов» я обращаю особое Ваше внимание.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Во-первых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мне как очевидцу, знакомому не только с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аудированной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финансовой отчетностью дочерних нефтедобывающих обществ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ЮКОСа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 («Юганскнефтегаз», «Самаранефтегаз», «Томскнефть») ежегодно одобряемой решениями собраний их акционеров, но и непосредственно неоднократно посещавшему нефтепромыслы и цеха подготовки нефти и иные производственные объекты, включая коммерческие узлы учета АК «Транснефть», достоверно известно, что в соответствии с условиями генеральных соглашений и договоров купли-продажи «Юганскнефтегаз», «Самаранефтегаз», «Томскнефть» при реализации (продаже) ими нефти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ЮКОСу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 получали не только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выручку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но и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прибыль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от ее продажи.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Иными словами, в силу прямого указания Закона (пункт 1 статьи 423 ГК РФ</a:t>
            </a:r>
            <a:r>
              <a:rPr kumimoji="0" lang="ru-RU" sz="14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14]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), мне было известно и абсолютно понятно, что эти договоры купли-продажи были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возмездными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т.к. «Юганскнефтегаз», «Самаранефтегаз» и «Томскнефть» получали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плату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за нефть в соответствии с условиями этих договоров.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45000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Во-вторых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мне достоверно известно, что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возмездность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договоров установлена вступившими в законную силу решениями арбитражных судов: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196840" y="4494224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auto">
          <a:xfrm>
            <a:off x="71406" y="4529092"/>
            <a:ext cx="8572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14]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«Договор, по которому сторона должна получить </a:t>
            </a:r>
            <a:r>
              <a:rPr kumimoji="0" lang="ru-RU" sz="10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плату</a:t>
            </a: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иное встречное предоставление за исполнение своих обязанностей, является </a:t>
            </a:r>
            <a:r>
              <a:rPr kumimoji="0" lang="ru-RU" sz="10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возмездным</a:t>
            </a: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00261" y="5345668"/>
            <a:ext cx="4010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Х-19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66241" name="Rectangle 1"/>
          <p:cNvSpPr>
            <a:spLocks noChangeArrowheads="1"/>
          </p:cNvSpPr>
          <p:nvPr/>
        </p:nvSpPr>
        <p:spPr bwMode="auto">
          <a:xfrm>
            <a:off x="142844" y="428608"/>
            <a:ext cx="8786874" cy="330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fontAlgn="base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«… Стороны, заключив соглашение, осуществляли сделки по купле-продаже нефти, соответственно </a:t>
            </a:r>
            <a:r>
              <a:rPr lang="ru-RU" sz="1400" b="1" i="1" u="sng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исполняя свои обязательства</a:t>
            </a: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(отгрузка, передача, </a:t>
            </a:r>
            <a:r>
              <a:rPr lang="ru-RU" sz="1400" b="1" i="1" u="sng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оплата</a:t>
            </a: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и т.п.) …»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</a:endParaRPr>
          </a:p>
          <a:p>
            <a:pPr lvl="0" indent="449263" algn="just" fontAlgn="base">
              <a:spcBef>
                <a:spcPts val="400"/>
              </a:spcBef>
              <a:spcAft>
                <a:spcPts val="40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связи с чем, еще раз повторюсь: Определение Конституционного Суда РФ от 15.01.2008 №193-О-П и ст.90 УПК РФ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Преюдиция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 редакции ФЗ от 29.12.2009 №383-ФЗ) не оставляют никаких юридических шансов моим «оппонентам» и «авторам» заведомо ложного обвинения в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«безвозмездном изъятии»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нефти убедить в этом любой независимый, беспристрастный и компетентный суд.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В-третьих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мне также известно, что заведомо ложное утверждение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«оппонентов»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«безвозмездности»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прямо опровергнуто и в Заключении специалистов от 28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октября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2008 года</a:t>
            </a:r>
            <a:r>
              <a:rPr kumimoji="0" lang="ru-RU" sz="14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15]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sng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утверждение следствия о том, что при обстоятельствах, указанных в ППО, изъятие нефти у нефтедобывающих организаций осуществлялось на безвозмездной основе, не соответствует доктрине уголовного права и не следует из содержания ППО».</a:t>
            </a:r>
            <a:endParaRPr kumimoji="0" lang="ru-RU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lvl="0"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kumimoji="0" lang="ru-RU" sz="1400" b="1" i="0" u="sng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В-четвертых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мне также известно, что финансовые директоры НК «ЮКОС» </a:t>
            </a:r>
            <a:r>
              <a:rPr kumimoji="0" lang="ru-RU" sz="14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М.Сублен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(1998-2001) и </a:t>
            </a:r>
            <a:r>
              <a:rPr kumimoji="0" lang="ru-RU" sz="14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Б.Мизамор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(2001-2006) полностью  опровергли утверждения про 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«безвозмездность изъятия» 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350 млн. тонн</a:t>
            </a:r>
            <a:endParaRPr kumimoji="0" lang="ru-RU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66242" name="Rectangle 2"/>
          <p:cNvSpPr>
            <a:spLocks noChangeArrowheads="1"/>
          </p:cNvSpPr>
          <p:nvPr/>
        </p:nvSpPr>
        <p:spPr bwMode="auto">
          <a:xfrm>
            <a:off x="268278" y="4000508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43" name="Rectangle 3"/>
          <p:cNvSpPr>
            <a:spLocks noChangeArrowheads="1"/>
          </p:cNvSpPr>
          <p:nvPr/>
        </p:nvSpPr>
        <p:spPr bwMode="auto">
          <a:xfrm>
            <a:off x="142844" y="4071946"/>
            <a:ext cx="864399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hlinkClick r:id=""/>
              </a:rPr>
              <a:t>15]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 Заключение специалистов (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</a:rPr>
              <a:t>директора Саратовского центра по исследованию проблем организованной преступности и коррупции при ГОУ ВПО «Саратовская государственная академия права», профессора кафедры уголовного и уголовно-исполнительного права ГОУ ВПО «СГАП», члена секции уголовного права и криминологии Совета по правоведению УМО университетов России, доктора юридических наук, профессора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 Н.А. </a:t>
            </a:r>
            <a:r>
              <a:rPr kumimoji="0" lang="ru-RU" sz="10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Лопашенко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 и доцента кафедры уголовного и уголовно-исполнительного права ГОУ ВПО «Саратовская государственная академия права», кандидата юридических наук, доцента Е.В. Кобзевой) от 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28 октября 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</a:rPr>
              <a:t>2008 года.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756336"/>
            <a:ext cx="885831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нефти, назвав их </a:t>
            </a:r>
            <a:r>
              <a:rPr lang="ru-RU" sz="1400" b="1" i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«смехотворными»</a:t>
            </a:r>
            <a:r>
              <a:rPr lang="ru-RU" sz="1400" b="1" baseline="30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16]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Опровергая фальшивые обвинения, в т.ч. в части т.н. «безвозмездности», </a:t>
            </a:r>
            <a:r>
              <a:rPr lang="ru-RU" sz="1400" b="1" dirty="0" err="1" smtClean="0">
                <a:solidFill>
                  <a:schemeClr val="bg1"/>
                </a:solidFill>
              </a:rPr>
              <a:t>М.Сублен</a:t>
            </a:r>
            <a:r>
              <a:rPr lang="ru-RU" sz="1400" b="1" dirty="0" smtClean="0">
                <a:solidFill>
                  <a:schemeClr val="bg1"/>
                </a:solidFill>
              </a:rPr>
              <a:t> в риторической форме задал следующий вопрос «оппонентам» (к которому я присоединяюсь):</a:t>
            </a:r>
          </a:p>
          <a:p>
            <a:pPr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«Точно так же я не могу понять следующее: если вся добытая нефть присваивалась, откуда же тогда у </a:t>
            </a:r>
            <a:r>
              <a:rPr lang="ru-RU" sz="1400" b="1" i="1" dirty="0" err="1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ЮКОСа</a:t>
            </a:r>
            <a:r>
              <a:rPr lang="ru-RU" sz="1400" b="1" i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были средства для выплаты миллиардов рублей (и долларов, между прочим) на покрытие расходов по разведке и добыче нефти, выплату заработной платы сотрудникам, уплату налогов, дивидендов, погашение кредитов, накопление средств для реинвестирования в виде капиталовложений и приобретений»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[17]</a:t>
            </a:r>
            <a:r>
              <a:rPr lang="ru-RU" sz="1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lvl="0"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В-пятых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мне также известно, что неопровержимым доказательством фальсификации обвинения о </a:t>
            </a:r>
            <a:r>
              <a:rPr lang="ru-RU" sz="1400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«безвозмездном изъятии»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350 млн. тонн нефти является </a:t>
            </a:r>
            <a:r>
              <a:rPr lang="ru-RU" sz="1400" b="1" dirty="0" err="1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аудированная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финансовая (бухгалтерская) отчетность «Юганскнефтегаз», «Самаранефтегаз» и «Томскнефть» за 1998-2004 годы, которая подтверждает </a:t>
            </a:r>
            <a:r>
              <a:rPr lang="ru-RU" sz="1400" b="1" u="sng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возмездный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характер сделок купли-продажи нефти, ежегодное увеличение получаемой ими </a:t>
            </a:r>
            <a:r>
              <a:rPr lang="ru-RU" sz="1400" b="1" u="sng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выручки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за счет повышения количества поставляемой нефти и роста цен на нефть.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Х-20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14250" y="4286260"/>
            <a:ext cx="8929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b="1" baseline="30000" dirty="0" smtClean="0">
                <a:solidFill>
                  <a:schemeClr val="bg1"/>
                </a:solidFill>
                <a:ea typeface="Times New Roman" pitchFamily="18" charset="0"/>
                <a:hlinkClick r:id=""/>
              </a:rPr>
              <a:t>[</a:t>
            </a:r>
            <a:r>
              <a:rPr lang="ru-RU" sz="1000" b="1" baseline="30000" dirty="0" smtClean="0" bmk="">
                <a:solidFill>
                  <a:schemeClr val="bg1"/>
                </a:solidFill>
                <a:ea typeface="Times New Roman" pitchFamily="18" charset="0"/>
                <a:hlinkClick r:id=""/>
              </a:rPr>
              <a:t>16]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протокол опроса адвокатом от 9 марта 2009 года Брюса К. </a:t>
            </a:r>
            <a:r>
              <a:rPr lang="ru-RU" sz="1000" b="1" dirty="0" err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Мизамора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[т.197, л.д.18, т.198 л.д.7].</a:t>
            </a:r>
            <a:endParaRPr lang="ru-RU" sz="10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[17]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См. протокол опроса адвокатом от 12 марта 2009 года Мишеля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Сублена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[т.195, л.д.24, т.196 л.д.29].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39716" y="4214822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357170"/>
            <a:ext cx="85011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Учитывая, что наши «оппоненты» вопреки нормам финансового права используют в обвинении невежественную лексику, создавая </a:t>
            </a:r>
            <a:r>
              <a:rPr lang="ru-RU" sz="1400" b="1" dirty="0" err="1" smtClean="0">
                <a:solidFill>
                  <a:schemeClr val="bg1"/>
                </a:solidFill>
              </a:rPr>
              <a:t>псевдо-терминологию</a:t>
            </a:r>
            <a:r>
              <a:rPr lang="ru-RU" sz="1400" b="1" dirty="0" smtClean="0">
                <a:solidFill>
                  <a:schemeClr val="bg1"/>
                </a:solidFill>
              </a:rPr>
              <a:t>, которая не применяется грамотными специалистами в юридических документах, содержащих информацию об имущественном положении различных структур </a:t>
            </a:r>
            <a:r>
              <a:rPr lang="ru-RU" sz="1400" b="1" dirty="0" err="1" smtClean="0">
                <a:solidFill>
                  <a:schemeClr val="bg1"/>
                </a:solidFill>
              </a:rPr>
              <a:t>ЮКОСа</a:t>
            </a:r>
            <a:r>
              <a:rPr lang="ru-RU" sz="1400" b="1" dirty="0" smtClean="0">
                <a:solidFill>
                  <a:schemeClr val="bg1"/>
                </a:solidFill>
              </a:rPr>
              <a:t>, их хозяйственных операций и обязательств, доходах и расходах и т.д. мне придется подробно прокомментировать эту финансовую отчетность и используемые в ней термины и определения.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Для начала, чтобы было понятно, каким образом в нормах финансового права раскрываются термины «доходы» и «расходы», «выручка» и «себестоимость», рассмотрим Отчеты о прибылях и убытках ОАО «Юганскнефтегаз» за 1999 и 2004 годы. 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Мне известно, что в отчете о прибылях и убытках за 1999 год в графе «За отчетный период» (1999) указаны: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«Выручка» (код 010) – 10</a:t>
            </a:r>
            <a:r>
              <a:rPr lang="en-US" sz="1400" b="1" dirty="0" smtClean="0">
                <a:solidFill>
                  <a:schemeClr val="bg1"/>
                </a:solidFill>
              </a:rPr>
              <a:t>’465’036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руб.;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«Себестоимость» (код 020) – 8</a:t>
            </a:r>
            <a:r>
              <a:rPr lang="en-US" sz="1400" b="1" dirty="0" smtClean="0">
                <a:solidFill>
                  <a:schemeClr val="bg1"/>
                </a:solidFill>
              </a:rPr>
              <a:t>’003’442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руб.;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«Прибыль от продаж» (код 050) – 2</a:t>
            </a:r>
            <a:r>
              <a:rPr lang="en-US" sz="1400" b="1" dirty="0" smtClean="0">
                <a:solidFill>
                  <a:schemeClr val="bg1"/>
                </a:solidFill>
              </a:rPr>
              <a:t>’461’594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руб.;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а в графе «За отчетный период прошлого года» (1998) указаны: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«Выручка» (код 010) – 7</a:t>
            </a:r>
            <a:r>
              <a:rPr lang="en-US" sz="1400" b="1" dirty="0" smtClean="0">
                <a:solidFill>
                  <a:schemeClr val="bg1"/>
                </a:solidFill>
              </a:rPr>
              <a:t>’718’994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руб.;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«Себестоимость» (код 020) – 6</a:t>
            </a:r>
            <a:r>
              <a:rPr lang="en-US" sz="1400" b="1" dirty="0" smtClean="0">
                <a:solidFill>
                  <a:schemeClr val="bg1"/>
                </a:solidFill>
              </a:rPr>
              <a:t>’658’287 </a:t>
            </a:r>
            <a:r>
              <a:rPr lang="ru-RU" sz="1400" b="1" dirty="0" smtClean="0">
                <a:solidFill>
                  <a:schemeClr val="bg1"/>
                </a:solidFill>
              </a:rPr>
              <a:t>тыс.руб.;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по строке «Прибыль от продаж» (код 050) – 1</a:t>
            </a:r>
            <a:r>
              <a:rPr lang="en-US" sz="1400" b="1" dirty="0" smtClean="0">
                <a:solidFill>
                  <a:schemeClr val="bg1"/>
                </a:solidFill>
              </a:rPr>
              <a:t>’060’707 </a:t>
            </a:r>
            <a:r>
              <a:rPr lang="ru-RU" sz="1400" b="1" dirty="0" smtClean="0">
                <a:solidFill>
                  <a:schemeClr val="bg1"/>
                </a:solidFill>
              </a:rPr>
              <a:t>тыс.руб.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Х-21</a:t>
            </a:r>
            <a:endParaRPr lang="ru-RU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Х-22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2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pic>
        <p:nvPicPr>
          <p:cNvPr id="365572" name="Picture 4"/>
          <p:cNvPicPr>
            <a:picLocks noChangeAspect="1" noChangeArrowheads="1"/>
          </p:cNvPicPr>
          <p:nvPr/>
        </p:nvPicPr>
        <p:blipFill>
          <a:blip r:embed="rId3">
            <a:lum contrast="-20000"/>
          </a:blip>
          <a:srcRect/>
          <a:stretch>
            <a:fillRect/>
          </a:stretch>
        </p:blipFill>
        <p:spPr bwMode="auto">
          <a:xfrm>
            <a:off x="142844" y="357170"/>
            <a:ext cx="4357718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5573" name="Picture 5"/>
          <p:cNvPicPr>
            <a:picLocks noChangeAspect="1" noChangeArrowheads="1"/>
          </p:cNvPicPr>
          <p:nvPr/>
        </p:nvPicPr>
        <p:blipFill>
          <a:blip r:embed="rId4">
            <a:lum contrast="-20000"/>
          </a:blip>
          <a:srcRect/>
          <a:stretch>
            <a:fillRect/>
          </a:stretch>
        </p:blipFill>
        <p:spPr bwMode="auto">
          <a:xfrm>
            <a:off x="4643438" y="357170"/>
            <a:ext cx="4373162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00261" y="5345668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Х-23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28608"/>
            <a:ext cx="8858312" cy="3313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Таким образом, «Юганскнефтегаз» (впоследствии ОАО «Роснефть»), признанный ОПГ </a:t>
            </a:r>
            <a:r>
              <a:rPr lang="ru-RU" sz="1400" b="1" i="1" dirty="0" smtClean="0">
                <a:solidFill>
                  <a:schemeClr val="bg1"/>
                </a:solidFill>
              </a:rPr>
              <a:t>«потерпевшим»</a:t>
            </a:r>
            <a:r>
              <a:rPr lang="ru-RU" sz="1400" b="1" dirty="0" smtClean="0">
                <a:solidFill>
                  <a:schemeClr val="bg1"/>
                </a:solidFill>
              </a:rPr>
              <a:t>, в результате, якобы, </a:t>
            </a:r>
            <a:r>
              <a:rPr lang="ru-RU" sz="1400" b="1" i="1" dirty="0" smtClean="0">
                <a:solidFill>
                  <a:schemeClr val="bg1"/>
                </a:solidFill>
              </a:rPr>
              <a:t>«хищения»</a:t>
            </a:r>
            <a:r>
              <a:rPr lang="ru-RU" sz="1400" b="1" dirty="0" smtClean="0">
                <a:solidFill>
                  <a:schemeClr val="bg1"/>
                </a:solidFill>
              </a:rPr>
              <a:t> у него всей добытой им нефти, являющейся источником «сердцем» самого существования «</a:t>
            </a:r>
            <a:r>
              <a:rPr lang="ru-RU" sz="1400" b="1" dirty="0" err="1" smtClean="0">
                <a:solidFill>
                  <a:schemeClr val="bg1"/>
                </a:solidFill>
              </a:rPr>
              <a:t>Юганскнефтегаза</a:t>
            </a:r>
            <a:r>
              <a:rPr lang="ru-RU" sz="1400" b="1" dirty="0" smtClean="0">
                <a:solidFill>
                  <a:schemeClr val="bg1"/>
                </a:solidFill>
              </a:rPr>
              <a:t>», получил вместо прямых убытков в виде реального ущерба в связи с утратой имущества</a:t>
            </a:r>
            <a:r>
              <a:rPr lang="ru-RU" sz="1400" b="1" baseline="30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18]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(если бы лживая версия обвинения про </a:t>
            </a:r>
            <a:r>
              <a:rPr lang="ru-RU" sz="1400" b="1" i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«безвозмездное изъятие»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была бы хоть чем-то обоснована), не только выручку от продаж, но и прибыль от продаж в 1998 году 1</a:t>
            </a:r>
            <a:r>
              <a:rPr lang="en-US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’060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en-US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 руб.; в 1999 году – 2</a:t>
            </a:r>
            <a:r>
              <a:rPr lang="en-US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’461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,6 млн.руб.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достоверно известно, что в соответствии с нормами финансового права (пункт 5 ПБУ 9/99</a:t>
            </a:r>
            <a:r>
              <a:rPr lang="ru-RU" sz="1400" b="1" baseline="30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19]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lang="ru-RU" sz="1400" b="1" u="sng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выручка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продажи продукции (товаров) является </a:t>
            </a:r>
            <a:r>
              <a:rPr lang="ru-RU" sz="1400" b="1" u="sng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доходом</a:t>
            </a:r>
            <a:r>
              <a:rPr lang="ru-RU" sz="14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обычных видов деятельности. При этом в соответствии с п.2 ПБУ 9/99 </a:t>
            </a:r>
            <a:r>
              <a:rPr lang="ru-RU" sz="1400" b="1" i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«под доходами организации признается увеличение экономических выгод в результате поступления активов (денежных средств … ) … </a:t>
            </a:r>
            <a:r>
              <a:rPr lang="ru-RU" sz="1400" b="1" i="1" dirty="0" smtClean="0">
                <a:solidFill>
                  <a:schemeClr val="bg1"/>
                </a:solidFill>
              </a:rPr>
              <a:t>приводящее к увеличению капитала этой организации, за исключением вкладов участников (собственников имущества)»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До своего незаконного ареста в июле 2003 года мне не приходилось встречать ни в РФ, ни за рубежом </a:t>
            </a:r>
            <a:r>
              <a:rPr lang="ru-RU" sz="1400" b="1" dirty="0" err="1" smtClean="0">
                <a:solidFill>
                  <a:schemeClr val="bg1"/>
                </a:solidFill>
              </a:rPr>
              <a:t>идиотов</a:t>
            </a:r>
            <a:r>
              <a:rPr lang="ru-RU" sz="1400" b="1" dirty="0" smtClean="0">
                <a:solidFill>
                  <a:schemeClr val="bg1"/>
                </a:solidFill>
              </a:rPr>
              <a:t> утверждающих о том, что </a:t>
            </a:r>
            <a:r>
              <a:rPr lang="ru-RU" sz="1400" b="1" u="sng" dirty="0" smtClean="0">
                <a:solidFill>
                  <a:schemeClr val="bg1"/>
                </a:solidFill>
              </a:rPr>
              <a:t>при получении предприятиями выручки и прибыли</a:t>
            </a:r>
            <a:r>
              <a:rPr lang="ru-RU" sz="1400" b="1" dirty="0" smtClean="0">
                <a:solidFill>
                  <a:schemeClr val="bg1"/>
                </a:solidFill>
              </a:rPr>
              <a:t> от продажи принадлежащей им продукции (товаров) возникают </a:t>
            </a:r>
            <a:r>
              <a:rPr lang="ru-RU" sz="1400" b="1" u="sng" dirty="0" smtClean="0">
                <a:solidFill>
                  <a:schemeClr val="bg1"/>
                </a:solidFill>
              </a:rPr>
              <a:t>прямые убытки в виде реального ущерба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42844" y="3946576"/>
            <a:ext cx="88583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 b="1" baseline="30000" dirty="0" smtClean="0">
                <a:solidFill>
                  <a:schemeClr val="bg1"/>
                </a:solidFill>
                <a:ea typeface="Times New Roman" pitchFamily="18" charset="0"/>
                <a:hlinkClick r:id=""/>
              </a:rPr>
              <a:t>[</a:t>
            </a:r>
            <a:r>
              <a:rPr lang="ru-RU" sz="1000" b="1" baseline="30000" dirty="0" smtClean="0" bmk="">
                <a:solidFill>
                  <a:schemeClr val="bg1"/>
                </a:solidFill>
                <a:ea typeface="Times New Roman" pitchFamily="18" charset="0"/>
                <a:hlinkClick r:id=""/>
              </a:rPr>
              <a:t>18]</a:t>
            </a:r>
            <a:r>
              <a:rPr lang="ru-RU" sz="1000" b="1" dirty="0" smtClean="0" bmk="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000" b="1" i="1" dirty="0" smtClean="0">
                <a:solidFill>
                  <a:schemeClr val="bg1"/>
                </a:solidFill>
              </a:rPr>
              <a:t>«2. Под убытками понимаются расходы, которые лицо, чье право нарушено, произвело или должно будет произвести для восстановления нарушенного права, утрата или повреждение его имущества (реальный ущерб) …» </a:t>
            </a:r>
            <a:r>
              <a:rPr lang="en-US" sz="1000" b="1" dirty="0" smtClean="0">
                <a:solidFill>
                  <a:schemeClr val="bg1"/>
                </a:solidFill>
              </a:rPr>
              <a:t>[</a:t>
            </a:r>
            <a:r>
              <a:rPr lang="ru-RU" sz="1000" b="1" dirty="0" smtClean="0">
                <a:solidFill>
                  <a:schemeClr val="bg1"/>
                </a:solidFill>
              </a:rPr>
              <a:t>ст.15 ГК РФ</a:t>
            </a:r>
            <a:r>
              <a:rPr lang="en-US" sz="1000" b="1" dirty="0" smtClean="0">
                <a:solidFill>
                  <a:schemeClr val="bg1"/>
                </a:solidFill>
              </a:rPr>
              <a:t>]</a:t>
            </a:r>
            <a:r>
              <a:rPr lang="ru-RU" sz="1000" b="1" dirty="0" smtClean="0">
                <a:solidFill>
                  <a:schemeClr val="bg1"/>
                </a:solidFill>
              </a:rPr>
              <a:t>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[19]</a:t>
            </a:r>
            <a:r>
              <a:rPr lang="ru-RU" sz="1000" b="1" dirty="0" smtClean="0">
                <a:solidFill>
                  <a:schemeClr val="bg1"/>
                </a:solidFill>
              </a:rPr>
              <a:t> Положение по бухгалтерскому учету «Доходы организации» ПБУ 9/99 (утверждено Приказом Минфина РФ от 6 мая 1999 г. №32н).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68278" y="3875138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pic>
        <p:nvPicPr>
          <p:cNvPr id="8" name="Picture 27"/>
          <p:cNvPicPr>
            <a:picLocks noChangeAspect="1" noChangeArrowheads="1"/>
          </p:cNvPicPr>
          <p:nvPr/>
        </p:nvPicPr>
        <p:blipFill>
          <a:blip r:embed="rId3">
            <a:lum bright="30000" contrast="40000"/>
          </a:blip>
          <a:srcRect/>
          <a:stretch>
            <a:fillRect/>
          </a:stretch>
        </p:blipFill>
        <p:spPr bwMode="auto">
          <a:xfrm>
            <a:off x="142844" y="2643186"/>
            <a:ext cx="8867775" cy="158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14282" y="357170"/>
            <a:ext cx="87154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«Так, из материалов сфабрикованного дела следует, что дочерние нефтедобывающие общества поставляли по договорам купли-продажи нефть основному обществу - материнской компании ОАО НК «ЮКОС». Основные взаимоотношения между ними на основании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права корпоративного контроля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определяются положениями ст.105 ГК РФ (в т.ч. и право основного общества давать дочернему обществу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обязательные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для него указания). Очевидно, что ни основное, ни дочернее общества к изобретенному самим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Алышевым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определению подставных компаний как ассоциированных (?!) лиц не имеют никакого отношения».</a:t>
            </a:r>
            <a:r>
              <a:rPr lang="ru-RU" sz="1200" b="1" baseline="300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baseline="300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[1]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baseline="300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[1]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Возражения Лебедева П.Л. против обвинения, оглашенные в судебном заседании 6 марта 2009 года.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5720" y="2000244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4282" y="4500574"/>
            <a:ext cx="86439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baseline="300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[2]</a:t>
            </a: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Возражения прокурора Лахтина В.А. против удовлетворения ходатайства о прекращении уголовного дела, озвученные в судебном заседании Хамовнического районного суда г.Москвы 11 марта 2009 года [т.191 л.д.123].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85720" y="4429136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Picture 28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E6F61A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3929058" y="2643186"/>
            <a:ext cx="2009775" cy="30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9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215338" y="3500442"/>
            <a:ext cx="695325" cy="247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0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FFC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42844" y="3929070"/>
            <a:ext cx="1152525" cy="247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142844" y="428608"/>
            <a:ext cx="4643470" cy="4643470"/>
            <a:chOff x="71406" y="214294"/>
            <a:chExt cx="5214974" cy="5143536"/>
          </a:xfrm>
          <a:effectLst/>
        </p:grpSpPr>
        <p:pic>
          <p:nvPicPr>
            <p:cNvPr id="21709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06" y="214294"/>
              <a:ext cx="5214974" cy="51435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2" name="Группа 11"/>
            <p:cNvGrpSpPr/>
            <p:nvPr/>
          </p:nvGrpSpPr>
          <p:grpSpPr>
            <a:xfrm>
              <a:off x="142844" y="4214822"/>
              <a:ext cx="3643338" cy="1143008"/>
              <a:chOff x="1295400" y="1576388"/>
              <a:chExt cx="6553200" cy="2562225"/>
            </a:xfrm>
          </p:grpSpPr>
          <p:pic>
            <p:nvPicPr>
              <p:cNvPr id="217094" name="Picture 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295400" y="1576388"/>
                <a:ext cx="6553200" cy="2562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17095" name="Picture 7"/>
              <p:cNvPicPr>
                <a:picLocks noChangeAspect="1" noChangeArrowheads="1"/>
              </p:cNvPicPr>
              <p:nvPr/>
            </p:nvPicPr>
            <p:blipFill>
              <a:blip r:embed="rId4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lum contrast="40000"/>
              </a:blip>
              <a:srcRect/>
              <a:stretch>
                <a:fillRect/>
              </a:stretch>
            </p:blipFill>
            <p:spPr bwMode="auto">
              <a:xfrm>
                <a:off x="1376384" y="2786062"/>
                <a:ext cx="6267450" cy="39052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pic>
        <p:nvPicPr>
          <p:cNvPr id="217091" name="Picture 3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FFC2A3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357290" y="857236"/>
            <a:ext cx="364333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286116" y="2500310"/>
            <a:ext cx="1643074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т.195 л.д.99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8992" y="4143384"/>
            <a:ext cx="1643074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т.196 л.д.104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Рисунок 15" descr="ЗНАК МЕНАТЕПА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5143504" y="571484"/>
            <a:ext cx="3795756" cy="3857652"/>
            <a:chOff x="5143504" y="500046"/>
            <a:chExt cx="3795756" cy="3571900"/>
          </a:xfrm>
        </p:grpSpPr>
        <p:pic>
          <p:nvPicPr>
            <p:cNvPr id="217089" name="Picture 1"/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5143504" y="500046"/>
              <a:ext cx="3795756" cy="3571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8">
              <a:duotone>
                <a:prstClr val="black"/>
                <a:schemeClr val="accent1">
                  <a:tint val="45000"/>
                  <a:satMod val="400000"/>
                </a:schemeClr>
              </a:duotone>
              <a:lum contrast="40000"/>
            </a:blip>
            <a:srcRect/>
            <a:stretch>
              <a:fillRect/>
            </a:stretch>
          </p:blipFill>
          <p:spPr bwMode="auto">
            <a:xfrm>
              <a:off x="6143636" y="2333233"/>
              <a:ext cx="2714644" cy="1763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7092" name="Picture 4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accent1">
                  <a:tint val="45000"/>
                  <a:satMod val="400000"/>
                </a:schemeClr>
              </a:duotone>
              <a:lum contrast="40000"/>
            </a:blip>
            <a:srcRect/>
            <a:stretch>
              <a:fillRect/>
            </a:stretch>
          </p:blipFill>
          <p:spPr bwMode="auto">
            <a:xfrm>
              <a:off x="5286380" y="2513299"/>
              <a:ext cx="1928826" cy="1298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3" name="Скругленный прямоугольник 22"/>
          <p:cNvSpPr/>
          <p:nvPr/>
        </p:nvSpPr>
        <p:spPr>
          <a:xfrm>
            <a:off x="5500694" y="4357698"/>
            <a:ext cx="1643074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т.131 л.д.293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17093" name="Picture 5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  <a:lum bright="20000" contrast="30000"/>
          </a:blip>
          <a:srcRect/>
          <a:stretch>
            <a:fillRect/>
          </a:stretch>
        </p:blipFill>
        <p:spPr bwMode="auto">
          <a:xfrm>
            <a:off x="1385874" y="2928938"/>
            <a:ext cx="1257300" cy="17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Скругленный прямоугольник 23"/>
          <p:cNvSpPr/>
          <p:nvPr/>
        </p:nvSpPr>
        <p:spPr>
          <a:xfrm>
            <a:off x="1785918" y="428608"/>
            <a:ext cx="2786082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Документ</a:t>
            </a:r>
          </a:p>
          <a:p>
            <a:endParaRPr lang="ru-RU" sz="100" b="1" dirty="0" smtClean="0">
              <a:solidFill>
                <a:schemeClr val="bg1"/>
              </a:solidFill>
            </a:endParaRPr>
          </a:p>
          <a:p>
            <a:endParaRPr lang="ru-RU" sz="100" b="1" dirty="0" smtClean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786050" y="500046"/>
            <a:ext cx="1709735" cy="2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/>
          <p:cNvSpPr>
            <a:spLocks noChangeArrowheads="1"/>
          </p:cNvSpPr>
          <p:nvPr/>
        </p:nvSpPr>
        <p:spPr bwMode="auto">
          <a:xfrm>
            <a:off x="71406" y="500046"/>
            <a:ext cx="9001156" cy="330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Гособвинение в «хищении» нефти выглядит следующим образом: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«Лебедев П.Л. совершил присвоение, то есть хищение чужого имущества, вверенного виновному, с использованием своего служебного положения организованной группой в особо крупном размере, то есть преступление, предусмотренное ч.4 ст. 160 УК РФ (в ред. Федерального закона от 8 декабря 2003 г. № 162-ФЗ)»</a:t>
            </a:r>
            <a:r>
              <a:rPr kumimoji="0" lang="ru-RU" sz="1400" b="1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[</a:t>
            </a:r>
            <a:r>
              <a:rPr kumimoji="0" lang="ru-RU" sz="1400" b="1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1]</a:t>
            </a:r>
            <a:r>
              <a:rPr kumimoji="0" lang="ru-RU" sz="1400" b="1" strike="noStrike" cap="none" normalizeH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strike="noStrike" cap="none" normalizeH="0" baseline="0" dirty="0" smtClean="0" bmk="">
              <a:ln>
                <a:noFill/>
              </a:ln>
              <a:solidFill>
                <a:schemeClr val="bg1"/>
              </a:solidFill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При этом речь идет о том, что произошло 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«противоправное, безвозмездное изъятие»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  <a:hlinkClick r:id=""/>
              </a:rPr>
              <a:t>[2]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нефти у ОАО «Юганскнефтегаз», ОАО «</a:t>
            </a:r>
            <a:r>
              <a:rPr kumimoji="0" lang="ru-RU" sz="14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Самаранефтегаз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», ОАО «</a:t>
            </a:r>
            <a:r>
              <a:rPr kumimoji="0" lang="ru-RU" sz="1400" b="1" i="0" u="none" strike="noStrike" cap="none" normalizeH="0" baseline="0" dirty="0" err="1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Томскнефть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» за период 1998-2000 в количестве 147,2 млн. тонн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  <a:hlinkClick r:id=""/>
              </a:rPr>
              <a:t>[3]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а за период 2001-2003 в количестве 202,2 млн. тонн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  <a:hlinkClick r:id=""/>
              </a:rPr>
              <a:t>[4]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, всего - 349,4 млн. тонн.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Как я уже ранее неоднократно заявлял суду у гособвинения с фальсификацией этого ложного обвинения в якобы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мной всей нефти дела обстоят безнадежно плохо.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Мне это достоверно известно, поскольку такого события, т.е. события преступления –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«хищения»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350 млн. тонн нефти – никогда не было. Этот факт никто не устанавливал, даже назначенные «потерпевшие».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«Хищение»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нефти – это злонамеренные измышления «авторов» государственного обвинения.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2274" name="Rectangle 2"/>
          <p:cNvSpPr>
            <a:spLocks noChangeArrowheads="1"/>
          </p:cNvSpPr>
          <p:nvPr/>
        </p:nvSpPr>
        <p:spPr bwMode="auto">
          <a:xfrm>
            <a:off x="268278" y="3922720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142876" y="3929070"/>
            <a:ext cx="90011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1]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См. постановление о привлечении Лебедева П.Л. в качестве обвиняемого от 29.06.2008г. [т.167 л.д.94], обвинительное заключение от 14.02.2009г. [т.182 л.1823].</a:t>
            </a: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[2]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См. постановление о привлечении Лебедева П.Л. в качестве обвиняемого от 29.06.2008г. [т.167 л.д.93], обвинительное заключение от 14.02.2009г. [т.182 л.1822]</a:t>
            </a:r>
            <a:r>
              <a:rPr lang="en-US" sz="1000" b="1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[3]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См. постановление о привлечении Лебедева П.Л. в качестве обвиняемого от 29.06.2008г. [т.167 л.д.94], обвинительное заключение от 14.02.2009г. [т.182 л.1823].</a:t>
            </a: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[4]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См. постановление о привлечении Лебедева П.Л. в качестве обвиняемого от 29.06.2008г. [т.167 л.д.94], обвинительное заключение от 14.02.2009г. [т.182 л.1822]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10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Х-1</a:t>
            </a:r>
            <a:endParaRPr lang="ru-RU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Х-2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41665" name="Rectangle 1"/>
          <p:cNvSpPr>
            <a:spLocks noChangeArrowheads="1"/>
          </p:cNvSpPr>
          <p:nvPr/>
        </p:nvSpPr>
        <p:spPr bwMode="auto">
          <a:xfrm>
            <a:off x="142844" y="415899"/>
            <a:ext cx="8858312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Итак, что же мне известно.</a:t>
            </a:r>
            <a:endParaRPr lang="ru-RU" dirty="0" smtClean="0">
              <a:latin typeface="Arial" pitchFamily="34" charset="0"/>
            </a:endParaRPr>
          </a:p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tabLst/>
            </a:pPr>
            <a:r>
              <a:rPr kumimoji="0" lang="en-US" sz="1600" b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I.</a:t>
            </a:r>
            <a:r>
              <a:rPr kumimoji="0" lang="en-US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«Вверение»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мне нефти.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Во-первых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мне, как непосредственному очевидцу, достоверно известно, что мне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никто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дочерних нефтедобывающих обществ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никогда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«вверял»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нефть. Ни «Юганскнефтегаз», ни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Самаранефтегаз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»,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Томскнефть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связи с этим, доказательств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«вверения»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мне нефти, кем-либо и когда-либо в сфабрикованном деле просто нет.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Таким образом, утверждение гособвинения о том, что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Лебедев П.Л. совершил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хищение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чужого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имущества, вверенного виновному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…»</a:t>
            </a:r>
            <a:r>
              <a:rPr kumimoji="0" lang="ru-RU" sz="1400" b="1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en-US" sz="1400" b="1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5</a:t>
            </a:r>
            <a:r>
              <a:rPr kumimoji="0" lang="ru-RU" sz="1400" b="1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]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является заведомо ложным.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Во-вторых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мне достоверно известно, что правом распоряжения нефтью дочерних нефтедобывающих обществ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ЮКОСа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(в т.ч. и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«вверения»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нефти) обладал их исполнительный орган – ЗАО «ЮКОС-ЭП», в котором я никогда не работал, что также подтверждается всеми доказательствами (кадровыми приказами, моей трудовой книжкой, а также всеми документами ЗАО «ЮКОС-ЭП» и дочерних нефтедобывающих обществ).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Руководителями ЗАО «ЮКОС-ЭП» были Казаков В.А. (до 1999 года) и Бейлин Ю.А., Председателем Совета Директоров ЗАО «ЮКОС-ЭП» - Ходорковский М.Б.,  которые, как вместе, так и каждый по отдельности, даже никогда не обсуждали со мной вопроса о </a:t>
            </a:r>
            <a:r>
              <a:rPr lang="ru-RU" sz="1400" b="1" i="1" dirty="0" smtClean="0">
                <a:solidFill>
                  <a:schemeClr val="bg1"/>
                </a:solidFill>
              </a:rPr>
              <a:t>«вверении»</a:t>
            </a:r>
            <a:r>
              <a:rPr lang="ru-RU" sz="1400" b="1" dirty="0" smtClean="0">
                <a:solidFill>
                  <a:schemeClr val="bg1"/>
                </a:solidFill>
              </a:rPr>
              <a:t> мне нефти.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41666" name="Rectangle 2"/>
          <p:cNvSpPr>
            <a:spLocks noChangeArrowheads="1"/>
          </p:cNvSpPr>
          <p:nvPr/>
        </p:nvSpPr>
        <p:spPr bwMode="auto">
          <a:xfrm>
            <a:off x="339716" y="4779976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1667" name="Rectangle 3"/>
          <p:cNvSpPr>
            <a:spLocks noChangeArrowheads="1"/>
          </p:cNvSpPr>
          <p:nvPr/>
        </p:nvSpPr>
        <p:spPr bwMode="auto">
          <a:xfrm>
            <a:off x="214282" y="4786326"/>
            <a:ext cx="87868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en-US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5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]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постановление о привлечении Лебедева П.Л. в качестве обвиняемого от 29.06.2008г. [т.167 л.д.94], обвинительное заключение от 14.02.2009г. [т.182 л.1823].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</a:t>
            </a:r>
            <a:r>
              <a:rPr lang="en-US" sz="800" b="1" dirty="0" smtClean="0">
                <a:solidFill>
                  <a:schemeClr val="bg1"/>
                </a:solidFill>
              </a:rPr>
              <a:t>3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42689" name="Rectangle 1"/>
          <p:cNvSpPr>
            <a:spLocks noChangeArrowheads="1"/>
          </p:cNvSpPr>
          <p:nvPr/>
        </p:nvSpPr>
        <p:spPr bwMode="auto">
          <a:xfrm>
            <a:off x="142844" y="324695"/>
            <a:ext cx="885831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В-третьих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об абсурдности и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шизофреничности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бездоказательных утверждений 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«вверении»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мне нефти в период 1999-2003 годов (т.е. в период,  когда я уже в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ЮКОСе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 не работал) – в прениях.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В-четвертых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и самое главное, мне достоверно известно, что в самом тексте обвинения содержится утверждение прямо подтверждающее мои показания и напрочь опровергающее заведомо ложное обвинение 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«вверении»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мне нефти: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lvl="0" indent="449263" algn="just" eaLnBrk="0" fontAlgn="base" hangingPunct="0">
              <a:spcBef>
                <a:spcPts val="400"/>
              </a:spcBef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«… нефть нефтедобывающих предприятий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была вверена … руководителям ЗАО «ЮКОС-ЭП» [!!!]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en-US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6</a:t>
            </a:r>
            <a:r>
              <a:rPr kumimoji="0" lang="ru-RU" sz="14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  <a:hlinkClick r:id=""/>
              </a:rPr>
              <a:t>]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что помимо всего прочего, свидетельствует о раздвоении сознания и деформации рассудка «авторов» при фальсификации ими обвинения.</a:t>
            </a:r>
            <a:r>
              <a:rPr kumimoji="0" lang="ru-RU" sz="1400" b="1" i="0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Такой вывод подтверждается и </a:t>
            </a:r>
            <a:r>
              <a:rPr lang="ru-RU" sz="1400" b="1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позицией профессора </a:t>
            </a:r>
            <a:r>
              <a:rPr lang="ru-RU" sz="1400" b="1" dirty="0" err="1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Бойцова</a:t>
            </a:r>
            <a:r>
              <a:rPr lang="ru-RU" sz="1400" b="1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А.И.</a:t>
            </a:r>
            <a:r>
              <a:rPr lang="ru-RU" sz="1400" b="1" baseline="300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lang="ru-RU" sz="1400" b="1" baseline="30000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  <a:hlinkClick r:id=""/>
              </a:rPr>
              <a:t>7]</a:t>
            </a:r>
            <a:r>
              <a:rPr lang="ru-RU" sz="1400" b="1" dirty="0" smtClean="0" bmk="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который 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«плюрализм</a:t>
            </a:r>
            <a:r>
              <a:rPr kumimoji="0" lang="ru-RU" sz="1400" b="1" i="1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мотивов</a:t>
            </a:r>
            <a:r>
              <a:rPr kumimoji="0" lang="ru-RU" sz="1400" b="1" i="1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в одной голове рассматривает как шизофрению в праве</a:t>
            </a:r>
            <a:r>
              <a:rPr kumimoji="0" lang="ru-RU" sz="14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 Подробно об этом – также в прениях.</a:t>
            </a:r>
            <a:endParaRPr kumimoji="0" lang="en-US" sz="14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en-US" sz="1600" b="1" i="0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II. </a:t>
            </a:r>
            <a:r>
              <a:rPr kumimoji="0" lang="ru-RU" sz="1600" b="1" i="0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1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Противоправное безвозмездное изъятие</a:t>
            </a:r>
            <a:r>
              <a:rPr kumimoji="0" lang="ru-RU" sz="1600" b="1" i="0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нефти</a:t>
            </a:r>
            <a:r>
              <a:rPr kumimoji="0" lang="ru-RU" sz="1600" b="1" i="0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[8]</a:t>
            </a:r>
            <a:r>
              <a:rPr lang="en-US" sz="16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1" i="0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«изъятие»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 нефти в количестве 350 млн. тонн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Во-первых, мне достоверно известно, что нефть в количестве 350 млн. тонн у дочерних нефтедобывающих обществ «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ЮКОСа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 никем, в т.ч. мною, не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«изымалась»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тем более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«противоправно»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«безвозмездно»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indent="449263" algn="just" eaLnBrk="0" fontAlgn="base" hangingPunct="0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Физическое </a:t>
            </a:r>
            <a:r>
              <a:rPr lang="ru-RU" sz="1400" b="1" i="1" dirty="0" smtClean="0">
                <a:solidFill>
                  <a:schemeClr val="bg1"/>
                </a:solidFill>
              </a:rPr>
              <a:t>«изъятие»</a:t>
            </a:r>
            <a:r>
              <a:rPr lang="ru-RU" sz="1400" b="1" dirty="0" smtClean="0">
                <a:solidFill>
                  <a:schemeClr val="bg1"/>
                </a:solidFill>
              </a:rPr>
              <a:t> такого количества нефти, с учетом действующих мер контроля и применяемой технологии, просто невозможно.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42691" name="Rectangle 3"/>
          <p:cNvSpPr>
            <a:spLocks noChangeArrowheads="1"/>
          </p:cNvSpPr>
          <p:nvPr/>
        </p:nvSpPr>
        <p:spPr bwMode="auto">
          <a:xfrm>
            <a:off x="142844" y="4660956"/>
            <a:ext cx="885831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en-US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6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]</a:t>
            </a:r>
            <a:r>
              <a:rPr kumimoji="0" lang="ru-RU" sz="1000" b="1" i="0" u="none" strike="noStrike" cap="none" normalizeH="0" baseline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ППО Лебедева П.Л. в качестве обвиняемого от 29.06.2008г. [т.167 л.д.40], ОЗ от 14.02.2009г. [т.182 л.1768].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[7]</a:t>
            </a:r>
            <a:r>
              <a:rPr lang="ru-RU" sz="1000" b="1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Бойцов А.И. Преступления против собственности. – СПб.: Издательство «Юридический центр Пресс», 2002, с.286.</a:t>
            </a:r>
            <a:endParaRPr kumimoji="0" lang="ru-RU" sz="1000" b="1" i="0" u="none" strike="noStrike" cap="none" normalizeH="0" baseline="0" dirty="0" smtClean="0" bmk="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[8]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См. ППО Лебедева П.Л. в качестве обвиняемого от 29.06.2008г. [т.167 л.д.35, 60, 93 и т.д.], ОЗ от 14.02.2009г. [т.182 л.1763, 1789, 1822].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68278" y="4643450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7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</a:t>
            </a:r>
            <a:r>
              <a:rPr lang="en-US" sz="800" b="1" dirty="0" smtClean="0">
                <a:solidFill>
                  <a:schemeClr val="bg1"/>
                </a:solidFill>
              </a:rPr>
              <a:t>4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357170"/>
            <a:ext cx="8858312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 заявлении от 21 апреля 2009 года я уже обращал внимание суда на то, что для того, чтобы даже попробовать предъявить кому-либо, находясь при этом в здравом уме, законное обвинение в </a:t>
            </a:r>
            <a:r>
              <a:rPr lang="ru-RU" sz="1400" b="1" i="1" u="sng" dirty="0" smtClean="0">
                <a:solidFill>
                  <a:schemeClr val="bg1"/>
                </a:solidFill>
              </a:rPr>
              <a:t>«изъятии»</a:t>
            </a:r>
            <a:r>
              <a:rPr lang="ru-RU" sz="1400" b="1" dirty="0" smtClean="0">
                <a:solidFill>
                  <a:schemeClr val="bg1"/>
                </a:solidFill>
              </a:rPr>
              <a:t> именно </a:t>
            </a:r>
            <a:r>
              <a:rPr lang="ru-RU" sz="1400" b="1" u="sng" dirty="0" smtClean="0">
                <a:solidFill>
                  <a:schemeClr val="bg1"/>
                </a:solidFill>
              </a:rPr>
              <a:t>нефти</a:t>
            </a:r>
            <a:r>
              <a:rPr lang="ru-RU" sz="1400" b="1" dirty="0" smtClean="0">
                <a:solidFill>
                  <a:schemeClr val="bg1"/>
                </a:solidFill>
              </a:rPr>
              <a:t>, да еще в объеме 350 млн. тонн, нужно очень хорошо понимать и представлять себе ее (нефти) физические свойства и особенности ее добычи, транспортировки, хранения и переработки, ну хотя бы понимать, что это </a:t>
            </a:r>
            <a:r>
              <a:rPr lang="ru-RU" sz="1400" b="1" u="sng" dirty="0" smtClean="0">
                <a:solidFill>
                  <a:schemeClr val="bg1"/>
                </a:solidFill>
              </a:rPr>
              <a:t>жидкость</a:t>
            </a:r>
            <a:r>
              <a:rPr lang="ru-RU" sz="1400" b="1" dirty="0" smtClean="0">
                <a:solidFill>
                  <a:schemeClr val="bg1"/>
                </a:solidFill>
              </a:rPr>
              <a:t>, для того, чтобы потом всерьез можно было рассуждать о дальнейшем.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Ваша честь, я не открою никакой Америки, если после всех предыдущих показаний, еще раз простыми словами подтвержу: </a:t>
            </a:r>
            <a:r>
              <a:rPr lang="ru-RU" sz="1400" b="1" u="sng" dirty="0" smtClean="0">
                <a:solidFill>
                  <a:schemeClr val="bg1"/>
                </a:solidFill>
              </a:rPr>
              <a:t>нефть всегда находится в «трубе»</a:t>
            </a:r>
            <a:r>
              <a:rPr lang="ru-RU" sz="1400" b="1" dirty="0" smtClean="0">
                <a:solidFill>
                  <a:schemeClr val="bg1"/>
                </a:solidFill>
              </a:rPr>
              <a:t> (или сопутствующих ей резервуарах).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Фигурально говоря – </a:t>
            </a:r>
            <a:r>
              <a:rPr lang="ru-RU" sz="1400" b="1" u="sng" dirty="0" smtClean="0">
                <a:solidFill>
                  <a:schemeClr val="bg1"/>
                </a:solidFill>
              </a:rPr>
              <a:t>владельцем нефти всегда являться «труба»</a:t>
            </a:r>
            <a:r>
              <a:rPr lang="ru-RU" sz="1400" b="1" dirty="0" smtClean="0">
                <a:solidFill>
                  <a:schemeClr val="bg1"/>
                </a:solidFill>
              </a:rPr>
              <a:t> (точнее – владелец нефтепровода).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Владельцем нефти в нефтепроводе от скважины до коммерческого узла учета всегда является нефтедобывающее общество, а в магистральном нефтепроводе от коммерческого узла учета до узла учета НПЗ – владельцем нефти всегда является АК «</a:t>
            </a:r>
            <a:r>
              <a:rPr lang="ru-RU" sz="1400" b="1" dirty="0" err="1" smtClean="0">
                <a:solidFill>
                  <a:schemeClr val="bg1"/>
                </a:solidFill>
              </a:rPr>
              <a:t>Транснефть</a:t>
            </a:r>
            <a:r>
              <a:rPr lang="ru-RU" sz="1400" b="1" dirty="0" smtClean="0">
                <a:solidFill>
                  <a:schemeClr val="bg1"/>
                </a:solidFill>
              </a:rPr>
              <a:t>». </a:t>
            </a:r>
            <a:r>
              <a:rPr lang="ru-RU" sz="1400" b="1" i="1" dirty="0" smtClean="0">
                <a:solidFill>
                  <a:schemeClr val="bg1"/>
                </a:solidFill>
              </a:rPr>
              <a:t>«Изъять»</a:t>
            </a:r>
            <a:r>
              <a:rPr lang="ru-RU" sz="1400" b="1" dirty="0" smtClean="0">
                <a:solidFill>
                  <a:schemeClr val="bg1"/>
                </a:solidFill>
              </a:rPr>
              <a:t> у них из «трубы» нефть в таких объемах, да еще и </a:t>
            </a:r>
            <a:r>
              <a:rPr lang="ru-RU" sz="1400" b="1" i="1" dirty="0" smtClean="0">
                <a:solidFill>
                  <a:schemeClr val="bg1"/>
                </a:solidFill>
              </a:rPr>
              <a:t>«противоправно»</a:t>
            </a:r>
            <a:r>
              <a:rPr lang="ru-RU" sz="1400" b="1" dirty="0" smtClean="0">
                <a:solidFill>
                  <a:schemeClr val="bg1"/>
                </a:solidFill>
              </a:rPr>
              <a:t>, просто невозможно (поскольку о «</a:t>
            </a:r>
            <a:r>
              <a:rPr lang="ru-RU" sz="1400" b="1" dirty="0" err="1" smtClean="0">
                <a:solidFill>
                  <a:schemeClr val="bg1"/>
                </a:solidFill>
              </a:rPr>
              <a:t>щипачах</a:t>
            </a:r>
            <a:r>
              <a:rPr lang="ru-RU" sz="1400" b="1" dirty="0" smtClean="0">
                <a:solidFill>
                  <a:schemeClr val="bg1"/>
                </a:solidFill>
              </a:rPr>
              <a:t>», «врезках» и т.п. речь не идет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[9]</a:t>
            </a:r>
            <a:r>
              <a:rPr lang="ru-RU" sz="1400" b="1" dirty="0" smtClean="0">
                <a:solidFill>
                  <a:schemeClr val="bg1"/>
                </a:solidFill>
              </a:rPr>
              <a:t>), т.к. иной «трубы» просто нет. </a:t>
            </a:r>
            <a:endParaRPr lang="en-US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</a:rPr>
              <a:t>Во-вторых</a:t>
            </a:r>
            <a:r>
              <a:rPr lang="ru-RU" sz="1400" b="1" dirty="0" smtClean="0">
                <a:solidFill>
                  <a:schemeClr val="bg1"/>
                </a:solidFill>
              </a:rPr>
              <a:t>, мне достоверно известно, что в соответствии с утвержденными государственными балансовыми заданиями и заключенными договорами купли-продажи нефть </a:t>
            </a:r>
            <a:r>
              <a:rPr lang="ru-RU" sz="1400" b="1" u="sng" dirty="0" smtClean="0">
                <a:solidFill>
                  <a:schemeClr val="bg1"/>
                </a:solidFill>
              </a:rPr>
              <a:t>самостоятельно</a:t>
            </a:r>
            <a:r>
              <a:rPr lang="ru-RU" sz="1400" b="1" dirty="0" smtClean="0">
                <a:solidFill>
                  <a:schemeClr val="bg1"/>
                </a:solidFill>
              </a:rPr>
              <a:t> поставлялась (транспортировалась) самими дочерними нефтедобывающими обществами по их нефтепроводам и сдавалась ими на коммерческом узле учета (узле связи) в систему магистральных нефтепроводов АК «</a:t>
            </a:r>
            <a:r>
              <a:rPr lang="ru-RU" sz="1400" b="1" dirty="0" err="1" smtClean="0">
                <a:solidFill>
                  <a:schemeClr val="bg1"/>
                </a:solidFill>
              </a:rPr>
              <a:t>Транснефть</a:t>
            </a:r>
            <a:r>
              <a:rPr lang="ru-RU" sz="1400" b="1" dirty="0" smtClean="0">
                <a:solidFill>
                  <a:schemeClr val="bg1"/>
                </a:solidFill>
              </a:rPr>
              <a:t>» с оформлением ежесуточно двусторонних актов приема-передачи нефти. 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68278" y="4808494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42844" y="4814844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9]</a:t>
            </a:r>
            <a:r>
              <a:rPr kumimoji="0" lang="en-US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1" i="0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ходатайстве Лахтина от </a:t>
            </a:r>
            <a:r>
              <a:rPr kumimoji="0" lang="ru-RU" sz="1000" b="1" i="0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12 мая 2010 года о продлении срока содержания Ходорковского М.Б. и Лебедева П.Л. под стражей было указано, что </a:t>
            </a:r>
            <a:r>
              <a:rPr kumimoji="0" lang="ru-RU" sz="1000" b="1" i="1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000" b="1" i="1" dirty="0" smtClean="0">
                <a:solidFill>
                  <a:schemeClr val="bg1"/>
                </a:solidFill>
              </a:rPr>
              <a:t>похищать ее </a:t>
            </a:r>
            <a:r>
              <a:rPr lang="en-US" sz="1000" b="1" dirty="0" smtClean="0">
                <a:solidFill>
                  <a:schemeClr val="bg1"/>
                </a:solidFill>
              </a:rPr>
              <a:t>[</a:t>
            </a:r>
            <a:r>
              <a:rPr lang="ru-RU" sz="1000" b="1" dirty="0" smtClean="0">
                <a:solidFill>
                  <a:schemeClr val="bg1"/>
                </a:solidFill>
              </a:rPr>
              <a:t>нефть</a:t>
            </a:r>
            <a:r>
              <a:rPr lang="en-US" sz="1000" b="1" dirty="0" smtClean="0">
                <a:solidFill>
                  <a:schemeClr val="bg1"/>
                </a:solidFill>
              </a:rPr>
              <a:t>]</a:t>
            </a:r>
            <a:r>
              <a:rPr lang="ru-RU" sz="1000" b="1" i="1" dirty="0" smtClean="0">
                <a:solidFill>
                  <a:schemeClr val="bg1"/>
                </a:solidFill>
              </a:rPr>
              <a:t> примитивными способами путем налива в цистерны, врезок и прочего не было необходимости</a:t>
            </a:r>
            <a:r>
              <a:rPr kumimoji="0" lang="ru-RU" sz="1000" b="1" i="1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».</a:t>
            </a:r>
            <a:r>
              <a:rPr kumimoji="0" lang="ru-RU" sz="1000" b="1" i="0" u="none" strike="noStrike" cap="none" normalizeH="0" dirty="0" smtClean="0" bmk="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lang="ru-RU" sz="1000" b="1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44" y="631342"/>
            <a:ext cx="8786874" cy="3621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Возможность заниматься абсурдными предположениями о том, что нефтедобывающие общества сами у себя «изымали» нефть, я оставляю прокурорам в прениях.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</a:rPr>
              <a:t>В-третьих</a:t>
            </a:r>
            <a:r>
              <a:rPr lang="ru-RU" sz="1400" b="1" dirty="0" smtClean="0">
                <a:solidFill>
                  <a:schemeClr val="bg1"/>
                </a:solidFill>
              </a:rPr>
              <a:t>, мне достоверно известно, что ОАО «Юганскнефтегаз», ОАО «</a:t>
            </a:r>
            <a:r>
              <a:rPr lang="ru-RU" sz="1400" b="1" dirty="0" err="1" smtClean="0">
                <a:solidFill>
                  <a:schemeClr val="bg1"/>
                </a:solidFill>
              </a:rPr>
              <a:t>Самаранефтегаз</a:t>
            </a:r>
            <a:r>
              <a:rPr lang="ru-RU" sz="1400" b="1" dirty="0" smtClean="0">
                <a:solidFill>
                  <a:schemeClr val="bg1"/>
                </a:solidFill>
              </a:rPr>
              <a:t>» и ОАО «</a:t>
            </a:r>
            <a:r>
              <a:rPr lang="ru-RU" sz="1400" b="1" dirty="0" err="1" smtClean="0">
                <a:solidFill>
                  <a:schemeClr val="bg1"/>
                </a:solidFill>
              </a:rPr>
              <a:t>Томскнефть</a:t>
            </a:r>
            <a:r>
              <a:rPr lang="ru-RU" sz="1400" b="1" dirty="0" smtClean="0">
                <a:solidFill>
                  <a:schemeClr val="bg1"/>
                </a:solidFill>
              </a:rPr>
              <a:t>» в действительности добыли </a:t>
            </a:r>
            <a:r>
              <a:rPr lang="ru-RU" sz="1400" b="1" u="sng" dirty="0" smtClean="0">
                <a:solidFill>
                  <a:schemeClr val="bg1"/>
                </a:solidFill>
              </a:rPr>
              <a:t>на несколько десятков миллионов тонн нефти меньше</a:t>
            </a:r>
            <a:r>
              <a:rPr lang="ru-RU" sz="1400" b="1" dirty="0" smtClean="0">
                <a:solidFill>
                  <a:schemeClr val="bg1"/>
                </a:solidFill>
              </a:rPr>
              <a:t>, чем изобретено в обвинении – </a:t>
            </a:r>
            <a:r>
              <a:rPr lang="ru-RU" sz="1400" b="1" u="sng" dirty="0" smtClean="0">
                <a:solidFill>
                  <a:schemeClr val="bg1"/>
                </a:solidFill>
              </a:rPr>
              <a:t>350 млн. тонн (?!)</a:t>
            </a:r>
            <a:r>
              <a:rPr lang="ru-RU" sz="1400" b="1" dirty="0" smtClean="0">
                <a:solidFill>
                  <a:schemeClr val="bg1"/>
                </a:solidFill>
              </a:rPr>
              <a:t> – данный факт я также оставлю до прений.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</a:rPr>
              <a:t>В-четвертых</a:t>
            </a:r>
            <a:r>
              <a:rPr lang="ru-RU" sz="1400" b="1" dirty="0" smtClean="0">
                <a:solidFill>
                  <a:schemeClr val="bg1"/>
                </a:solidFill>
              </a:rPr>
              <a:t>, и самое главное, и в данном случае, как и с </a:t>
            </a:r>
            <a:r>
              <a:rPr lang="ru-RU" sz="1400" b="1" i="1" dirty="0" smtClean="0">
                <a:solidFill>
                  <a:schemeClr val="bg1"/>
                </a:solidFill>
              </a:rPr>
              <a:t>«вверением»</a:t>
            </a:r>
            <a:r>
              <a:rPr lang="ru-RU" sz="1400" b="1" dirty="0" smtClean="0">
                <a:solidFill>
                  <a:schemeClr val="bg1"/>
                </a:solidFill>
              </a:rPr>
              <a:t>, мне достоверно известно, что в самом тексте обвинения содержатся многочисленные утверждения, прямо подтверждающие мои показания и опровергающие заведомо ложное обвинение в </a:t>
            </a:r>
            <a:r>
              <a:rPr lang="ru-RU" sz="1400" b="1" i="1" dirty="0" smtClean="0">
                <a:solidFill>
                  <a:schemeClr val="bg1"/>
                </a:solidFill>
              </a:rPr>
              <a:t>«изъятии»</a:t>
            </a:r>
            <a:r>
              <a:rPr lang="ru-RU" sz="1400" b="1" dirty="0" smtClean="0">
                <a:solidFill>
                  <a:schemeClr val="bg1"/>
                </a:solidFill>
              </a:rPr>
              <a:t> нефти: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«…продукция нефтедобывающими предприятиями </a:t>
            </a:r>
            <a:r>
              <a:rPr lang="ru-RU" sz="1400" b="1" i="1" u="sng" dirty="0" smtClean="0">
                <a:solidFill>
                  <a:schemeClr val="bg1"/>
                </a:solidFill>
              </a:rPr>
              <a:t>самостоятельно отгружается</a:t>
            </a:r>
            <a:r>
              <a:rPr lang="ru-RU" sz="1400" b="1" i="1" dirty="0" smtClean="0">
                <a:solidFill>
                  <a:schemeClr val="bg1"/>
                </a:solidFill>
              </a:rPr>
              <a:t> непосредственно российским и зарубежным потребителям»</a:t>
            </a:r>
            <a:r>
              <a:rPr lang="ru-RU" sz="1400" b="1" baseline="30000" dirty="0" smtClean="0" bmk="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[10]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Можно констатировать, что раздвоение сознания и деформация рассудка – постоянное состояние «авторов» гособвинения.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</a:rPr>
              <a:t>Вместе с тем, поскольку даже до Лахтина </a:t>
            </a:r>
            <a:r>
              <a:rPr lang="en-US" sz="1400" b="1" dirty="0" smtClean="0">
                <a:solidFill>
                  <a:schemeClr val="bg1"/>
                </a:solidFill>
              </a:rPr>
              <a:t>[</a:t>
            </a:r>
            <a:r>
              <a:rPr lang="ru-RU" sz="1400" b="1" dirty="0" smtClean="0">
                <a:solidFill>
                  <a:schemeClr val="bg1"/>
                </a:solidFill>
              </a:rPr>
              <a:t>?!</a:t>
            </a:r>
            <a:r>
              <a:rPr lang="en-US" sz="1400" b="1" dirty="0" smtClean="0">
                <a:solidFill>
                  <a:schemeClr val="bg1"/>
                </a:solidFill>
              </a:rPr>
              <a:t>]</a:t>
            </a:r>
            <a:r>
              <a:rPr lang="ru-RU" sz="1400" b="1" dirty="0" smtClean="0">
                <a:solidFill>
                  <a:schemeClr val="bg1"/>
                </a:solidFill>
              </a:rPr>
              <a:t> дошло, что нефть не </a:t>
            </a:r>
            <a:r>
              <a:rPr lang="ru-RU" sz="1400" b="1" i="1" dirty="0" smtClean="0">
                <a:solidFill>
                  <a:schemeClr val="bg1"/>
                </a:solidFill>
              </a:rPr>
              <a:t>«изымалась»</a:t>
            </a:r>
            <a:r>
              <a:rPr lang="ru-RU" sz="1400" b="1" dirty="0" smtClean="0">
                <a:solidFill>
                  <a:schemeClr val="bg1"/>
                </a:solidFill>
              </a:rPr>
              <a:t> - дискуссию про </a:t>
            </a:r>
            <a:r>
              <a:rPr lang="ru-RU" sz="1400" b="1" i="1" dirty="0" smtClean="0">
                <a:solidFill>
                  <a:schemeClr val="bg1"/>
                </a:solidFill>
              </a:rPr>
              <a:t>«изъятие» </a:t>
            </a:r>
            <a:r>
              <a:rPr lang="ru-RU" sz="1400" b="1" dirty="0" smtClean="0">
                <a:solidFill>
                  <a:schemeClr val="bg1"/>
                </a:solidFill>
              </a:rPr>
              <a:t>мы продолжим в прениях.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8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</a:t>
            </a:r>
            <a:r>
              <a:rPr lang="en-US" sz="800" b="1" dirty="0" smtClean="0">
                <a:solidFill>
                  <a:schemeClr val="bg1"/>
                </a:solidFill>
              </a:rPr>
              <a:t>5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68278" y="4422786"/>
            <a:ext cx="3017838" cy="6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42844" y="4429136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000" b="1" i="0" u="none" strike="noStrike" cap="none" normalizeH="0" baseline="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[</a:t>
            </a:r>
            <a:r>
              <a:rPr kumimoji="0" lang="ru-RU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"/>
              </a:rPr>
              <a:t>10]</a:t>
            </a:r>
            <a:r>
              <a:rPr kumimoji="0" lang="en-US" sz="1000" b="1" i="0" u="none" strike="noStrike" cap="none" normalizeH="0" baseline="30000" dirty="0" smtClean="0" bmk="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См. постановление о привлечении Лебедева П.Л. в качестве обвиняемого от 29.06.2008г. [т.167 л.д.39, 40, 53, 60 и т.д.], обвинительное заключение от 14.02.2009г. [т.182 л.1768, 1782, 1789 и т.д.].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0" y="-20"/>
            <a:ext cx="9144000" cy="2857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«Хищение» [?!] нефти</a:t>
            </a:r>
            <a:endParaRPr lang="ru-RU" dirty="0"/>
          </a:p>
        </p:txBody>
      </p:sp>
      <p:sp>
        <p:nvSpPr>
          <p:cNvPr id="11" name="Нижний колонтитул 33"/>
          <p:cNvSpPr txBox="1">
            <a:spLocks/>
          </p:cNvSpPr>
          <p:nvPr/>
        </p:nvSpPr>
        <p:spPr>
          <a:xfrm>
            <a:off x="500034" y="5347230"/>
            <a:ext cx="5929355" cy="304271"/>
          </a:xfrm>
          <a:prstGeom prst="rect">
            <a:avLst/>
          </a:prstGeom>
        </p:spPr>
        <p:txBody>
          <a:bodyPr vert="horz" anchor="b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Платон Л. Лебедев директор "</a:t>
            </a:r>
            <a:r>
              <a:rPr kumimoji="0" lang="ru-RU" sz="1200" b="1" i="0" u="none" strike="noStrike" kern="1200" cap="none" spc="0" normalizeH="0" baseline="0" noProof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Group</a:t>
            </a:r>
            <a:r>
              <a:rPr kumimoji="0" lang="ru-RU" sz="1200" b="1" i="0" u="none" strike="noStrike" kern="1200" cap="none" spc="0" normalizeH="0" baseline="0" noProof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MENATEP" (1998-2003). Показания 2010©</a:t>
            </a:r>
            <a:endParaRPr kumimoji="0" lang="ru-RU" sz="1200" b="1" i="0" u="none" strike="noStrike" kern="1200" cap="none" spc="0" normalizeH="0" baseline="0" noProof="0" dirty="0">
              <a:ln w="50800"/>
              <a:solidFill>
                <a:schemeClr val="bg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Рисунок 11" descr="ЗНАК МЕНАТЕП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5214954"/>
            <a:ext cx="214311" cy="37703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600261" y="5345668"/>
            <a:ext cx="3433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</a:rPr>
              <a:t>Х-6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428608"/>
            <a:ext cx="8643998" cy="4688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  <a:latin typeface="Trebuchet MS" pitchFamily="34" charset="0"/>
              </a:rPr>
              <a:t>б) </a:t>
            </a:r>
            <a:r>
              <a:rPr lang="ru-RU" sz="1600" b="1" i="1" u="sng" dirty="0" smtClean="0">
                <a:solidFill>
                  <a:schemeClr val="bg1"/>
                </a:solidFill>
                <a:latin typeface="Trebuchet MS" pitchFamily="34" charset="0"/>
              </a:rPr>
              <a:t>«Противоправное изъятие»</a:t>
            </a:r>
            <a:r>
              <a:rPr lang="ru-RU" sz="1600" b="1" u="sng" dirty="0" smtClean="0">
                <a:solidFill>
                  <a:schemeClr val="bg1"/>
                </a:solidFill>
                <a:latin typeface="Trebuchet MS" pitchFamily="34" charset="0"/>
              </a:rPr>
              <a:t> нефти</a:t>
            </a:r>
            <a:r>
              <a:rPr lang="ru-RU" sz="1400" b="1" dirty="0" smtClean="0">
                <a:solidFill>
                  <a:schemeClr val="bg1"/>
                </a:solidFill>
                <a:latin typeface="Trebuchet MS" pitchFamily="34" charset="0"/>
              </a:rPr>
              <a:t>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</a:rPr>
              <a:t>Во-первых</a:t>
            </a:r>
            <a:r>
              <a:rPr lang="ru-RU" sz="1400" b="1" dirty="0" smtClean="0">
                <a:solidFill>
                  <a:schemeClr val="bg1"/>
                </a:solidFill>
              </a:rPr>
              <a:t>, мне достоверно известно, как я уже говорил ранее, что в соответствии с основными условиями Генеральных соглашений между ОАО «НК «ЮКОС» и «Юганскнефтегаз», «</a:t>
            </a:r>
            <a:r>
              <a:rPr lang="ru-RU" sz="1400" b="1" dirty="0" err="1" smtClean="0">
                <a:solidFill>
                  <a:schemeClr val="bg1"/>
                </a:solidFill>
              </a:rPr>
              <a:t>Самаранефтегаз</a:t>
            </a:r>
            <a:r>
              <a:rPr lang="ru-RU" sz="1400" b="1" dirty="0" smtClean="0">
                <a:solidFill>
                  <a:schemeClr val="bg1"/>
                </a:solidFill>
              </a:rPr>
              <a:t>» и «</a:t>
            </a:r>
            <a:r>
              <a:rPr lang="ru-RU" sz="1400" b="1" dirty="0" err="1" smtClean="0">
                <a:solidFill>
                  <a:schemeClr val="bg1"/>
                </a:solidFill>
              </a:rPr>
              <a:t>Томскнефть</a:t>
            </a:r>
            <a:r>
              <a:rPr lang="ru-RU" sz="1400" b="1" dirty="0" smtClean="0">
                <a:solidFill>
                  <a:schemeClr val="bg1"/>
                </a:solidFill>
              </a:rPr>
              <a:t>» ежемесячно заключались договоры купли-продажи нефти, в соответствии с которыми «ЮКОС» приобретал право собственности на нефть, а дочерние нефтедобывающие предприятия получали плату за нефть по ценам, установленным в договорах.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u="sng" dirty="0" smtClean="0">
                <a:solidFill>
                  <a:schemeClr val="bg1"/>
                </a:solidFill>
              </a:rPr>
              <a:t>Законность и действительность</a:t>
            </a:r>
            <a:r>
              <a:rPr lang="ru-RU" sz="1400" b="1" dirty="0" smtClean="0">
                <a:solidFill>
                  <a:schemeClr val="bg1"/>
                </a:solidFill>
              </a:rPr>
              <a:t> указанных генеральных соглашений и договоров установлена вступившими в законную силу решениями судебных инстанций вплоть до Высшего Арбитражного Суда РФ, о чем мне также было достоверно известно.</a:t>
            </a:r>
          </a:p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ru-RU" sz="1400" b="1" dirty="0" smtClean="0">
                <a:solidFill>
                  <a:schemeClr val="bg1"/>
                </a:solidFill>
                <a:latin typeface="Trebuchet MS" pitchFamily="34" charset="0"/>
              </a:rPr>
              <a:t>В частности, в отношении «</a:t>
            </a:r>
            <a:r>
              <a:rPr lang="ru-RU" sz="1400" b="1" dirty="0" err="1" smtClean="0">
                <a:solidFill>
                  <a:schemeClr val="bg1"/>
                </a:solidFill>
                <a:latin typeface="Trebuchet MS" pitchFamily="34" charset="0"/>
              </a:rPr>
              <a:t>ЮКОСа</a:t>
            </a:r>
            <a:r>
              <a:rPr lang="ru-RU" sz="1400" b="1" dirty="0" smtClean="0">
                <a:solidFill>
                  <a:schemeClr val="bg1"/>
                </a:solidFill>
                <a:latin typeface="Trebuchet MS" pitchFamily="34" charset="0"/>
              </a:rPr>
              <a:t>» и «Юганскнефтегаз»</a:t>
            </a:r>
            <a:r>
              <a:rPr lang="ru-RU" sz="1400" b="1" dirty="0" smtClean="0">
                <a:solidFill>
                  <a:schemeClr val="bg1"/>
                </a:solidFill>
              </a:rPr>
              <a:t>.</a:t>
            </a:r>
          </a:p>
          <a:p>
            <a:pPr lvl="0" indent="450000" algn="just">
              <a:spcBef>
                <a:spcPts val="400"/>
              </a:spcBef>
              <a:spcAft>
                <a:spcPts val="4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itchFamily="2" charset="2"/>
              <a:buChar char="§"/>
            </a:pPr>
            <a:r>
              <a:rPr lang="ru-RU" sz="1400" b="1" dirty="0" smtClean="0">
                <a:solidFill>
                  <a:schemeClr val="bg1"/>
                </a:solidFill>
              </a:rPr>
              <a:t>Во вступившем в законную силу решении Арбитражного суда ХМАО от 29.05.1999 по делу № 3254-Г/98-Г указано:</a:t>
            </a: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«... Условия договоров и генерального соглашения… не противоречат п. 2 ст. 455 ГК РФ...  Таким образом, весь объем добытой… нефти принадлежит на праве собственности истцу - ОАО НК «</a:t>
            </a:r>
            <a:r>
              <a:rPr lang="ru-RU" sz="1400" b="1" i="1" dirty="0" err="1" smtClean="0">
                <a:solidFill>
                  <a:schemeClr val="bg1"/>
                </a:solidFill>
              </a:rPr>
              <a:t>Юкос</a:t>
            </a:r>
            <a:r>
              <a:rPr lang="ru-RU" sz="1400" b="1" i="1" dirty="0" smtClean="0">
                <a:solidFill>
                  <a:schemeClr val="bg1"/>
                </a:solidFill>
              </a:rPr>
              <a:t>», а не ОАО «Юганскнефтегаз»…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r>
              <a:rPr lang="ru-RU" sz="1400" b="1" i="1" dirty="0" smtClean="0">
                <a:solidFill>
                  <a:schemeClr val="bg1"/>
                </a:solidFill>
              </a:rPr>
              <a:t>… Доводы… о незаконности генерального соглашения от 31.07.96г. в части определения момента перехода права собственности, суд считает несостоятельными…».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indent="450000" algn="just">
              <a:spcBef>
                <a:spcPts val="400"/>
              </a:spcBef>
              <a:spcAft>
                <a:spcPts val="400"/>
              </a:spcAft>
            </a:pP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1714480" y="2928938"/>
            <a:ext cx="214314" cy="214314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32368</TotalTime>
  <Words>5848</Words>
  <Application>Microsoft Office PowerPoint</Application>
  <PresentationFormat>Экран (16:10)</PresentationFormat>
  <Paragraphs>229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Владимир</cp:lastModifiedBy>
  <cp:revision>875</cp:revision>
  <dcterms:created xsi:type="dcterms:W3CDTF">2009-08-27T10:52:33Z</dcterms:created>
  <dcterms:modified xsi:type="dcterms:W3CDTF">2010-08-30T11:55:49Z</dcterms:modified>
</cp:coreProperties>
</file>